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50"/>
  </p:notesMasterIdLst>
  <p:sldIdLst>
    <p:sldId id="264" r:id="rId5"/>
    <p:sldId id="475" r:id="rId6"/>
    <p:sldId id="476" r:id="rId7"/>
    <p:sldId id="477" r:id="rId8"/>
    <p:sldId id="478" r:id="rId9"/>
    <p:sldId id="479" r:id="rId10"/>
    <p:sldId id="426" r:id="rId11"/>
    <p:sldId id="425" r:id="rId12"/>
    <p:sldId id="424" r:id="rId13"/>
    <p:sldId id="418" r:id="rId14"/>
    <p:sldId id="350" r:id="rId15"/>
    <p:sldId id="423" r:id="rId16"/>
    <p:sldId id="427" r:id="rId17"/>
    <p:sldId id="428" r:id="rId18"/>
    <p:sldId id="429" r:id="rId19"/>
    <p:sldId id="430" r:id="rId20"/>
    <p:sldId id="432" r:id="rId21"/>
    <p:sldId id="434" r:id="rId22"/>
    <p:sldId id="364" r:id="rId23"/>
    <p:sldId id="357" r:id="rId24"/>
    <p:sldId id="422" r:id="rId25"/>
    <p:sldId id="359" r:id="rId26"/>
    <p:sldId id="361" r:id="rId27"/>
    <p:sldId id="453" r:id="rId28"/>
    <p:sldId id="454" r:id="rId29"/>
    <p:sldId id="452" r:id="rId30"/>
    <p:sldId id="451" r:id="rId31"/>
    <p:sldId id="387" r:id="rId32"/>
    <p:sldId id="388" r:id="rId33"/>
    <p:sldId id="435" r:id="rId34"/>
    <p:sldId id="436" r:id="rId35"/>
    <p:sldId id="437" r:id="rId36"/>
    <p:sldId id="438" r:id="rId37"/>
    <p:sldId id="439" r:id="rId38"/>
    <p:sldId id="440" r:id="rId39"/>
    <p:sldId id="441" r:id="rId40"/>
    <p:sldId id="442" r:id="rId41"/>
    <p:sldId id="443" r:id="rId42"/>
    <p:sldId id="444" r:id="rId43"/>
    <p:sldId id="445" r:id="rId44"/>
    <p:sldId id="446" r:id="rId45"/>
    <p:sldId id="447" r:id="rId46"/>
    <p:sldId id="448" r:id="rId47"/>
    <p:sldId id="449" r:id="rId48"/>
    <p:sldId id="450" r:id="rId49"/>
  </p:sldIdLst>
  <p:sldSz cx="9144000" cy="6858000" type="screen4x3"/>
  <p:notesSz cx="7099300" cy="1023493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200" b="1" i="0" u="none" kern="1200" baseline="0">
        <a:solidFill>
          <a:schemeClr val="tx2"/>
        </a:solidFill>
        <a:latin typeface="隶书" panose="02010509060101010101" pitchFamily="1" charset="-122"/>
        <a:ea typeface="隶书" panose="02010509060101010101" pitchFamily="1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200" b="1" i="0" u="none" kern="1200" baseline="0">
        <a:solidFill>
          <a:schemeClr val="tx2"/>
        </a:solidFill>
        <a:latin typeface="隶书" panose="02010509060101010101" pitchFamily="1" charset="-122"/>
        <a:ea typeface="隶书" panose="02010509060101010101" pitchFamily="1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200" b="1" i="0" u="none" kern="1200" baseline="0">
        <a:solidFill>
          <a:schemeClr val="tx2"/>
        </a:solidFill>
        <a:latin typeface="隶书" panose="02010509060101010101" pitchFamily="1" charset="-122"/>
        <a:ea typeface="隶书" panose="02010509060101010101" pitchFamily="1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200" b="1" i="0" u="none" kern="1200" baseline="0">
        <a:solidFill>
          <a:schemeClr val="tx2"/>
        </a:solidFill>
        <a:latin typeface="隶书" panose="02010509060101010101" pitchFamily="1" charset="-122"/>
        <a:ea typeface="隶书" panose="02010509060101010101" pitchFamily="1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200" b="1" i="0" u="none" kern="1200" baseline="0">
        <a:solidFill>
          <a:schemeClr val="tx2"/>
        </a:solidFill>
        <a:latin typeface="隶书" panose="02010509060101010101" pitchFamily="1" charset="-122"/>
        <a:ea typeface="隶书" panose="02010509060101010101" pitchFamily="1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200" b="1" i="0" u="none" kern="1200" baseline="0">
        <a:solidFill>
          <a:schemeClr val="tx2"/>
        </a:solidFill>
        <a:latin typeface="隶书" panose="02010509060101010101" pitchFamily="1" charset="-122"/>
        <a:ea typeface="隶书" panose="02010509060101010101" pitchFamily="1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200" b="1" i="0" u="none" kern="1200" baseline="0">
        <a:solidFill>
          <a:schemeClr val="tx2"/>
        </a:solidFill>
        <a:latin typeface="隶书" panose="02010509060101010101" pitchFamily="1" charset="-122"/>
        <a:ea typeface="隶书" panose="02010509060101010101" pitchFamily="1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200" b="1" i="0" u="none" kern="1200" baseline="0">
        <a:solidFill>
          <a:schemeClr val="tx2"/>
        </a:solidFill>
        <a:latin typeface="隶书" panose="02010509060101010101" pitchFamily="1" charset="-122"/>
        <a:ea typeface="隶书" panose="02010509060101010101" pitchFamily="1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200" b="1" i="0" u="none" kern="1200" baseline="0">
        <a:solidFill>
          <a:schemeClr val="tx2"/>
        </a:solidFill>
        <a:latin typeface="隶书" panose="02010509060101010101" pitchFamily="1" charset="-122"/>
        <a:ea typeface="隶书" panose="02010509060101010101" pitchFamily="1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497C"/>
    <a:srgbClr val="558ED5"/>
    <a:srgbClr val="8C2043"/>
    <a:srgbClr val="92D050"/>
    <a:srgbClr val="003366"/>
    <a:srgbClr val="003399"/>
    <a:srgbClr val="80808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58"/>
        <p:guide pos="2878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3" Type="http://schemas.openxmlformats.org/officeDocument/2006/relationships/tableStyles" Target="tableStyles.xml"/><Relationship Id="rId52" Type="http://schemas.openxmlformats.org/officeDocument/2006/relationships/viewProps" Target="viewProps.xml"/><Relationship Id="rId51" Type="http://schemas.openxmlformats.org/officeDocument/2006/relationships/presProps" Target="presProps.xml"/><Relationship Id="rId5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p>
            <a:pPr lvl="0" eaLnBrk="1" fontAlgn="base" hangingPunct="1"/>
            <a:endParaRPr lang="en-US" altLang="x-none" sz="1300" strike="noStrike" noProof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/>
          <a:p>
            <a:pPr lvl="0" algn="r" eaLnBrk="1" fontAlgn="base" hangingPunct="1"/>
            <a:endParaRPr lang="en-US" altLang="x-none" sz="1300" strike="noStrike" noProof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100" name="Rectangle 4"/>
          <p:cNvSpPr>
            <a:spLocks noGrp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Rectangle 5"/>
          <p:cNvSpPr>
            <a:spLocks noGrp="1"/>
          </p:cNvSpPr>
          <p:nvPr>
            <p:ph type="body" sz="quarter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t"/>
          <a:p>
            <a:pPr lvl="0" indent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0"/>
            <a:r>
              <a:rPr lang="zh-CN" altLang="en-US" dirty="0"/>
              <a:t>第二级</a:t>
            </a:r>
            <a:endParaRPr lang="zh-CN" altLang="en-US" dirty="0"/>
          </a:p>
          <a:p>
            <a:pPr lvl="2" indent="0"/>
            <a:r>
              <a:rPr lang="zh-CN" altLang="en-US" dirty="0"/>
              <a:t>第三级</a:t>
            </a:r>
            <a:endParaRPr lang="zh-CN" altLang="en-US" dirty="0"/>
          </a:p>
          <a:p>
            <a:pPr lvl="3" indent="0"/>
            <a:r>
              <a:rPr lang="zh-CN" altLang="en-US" dirty="0"/>
              <a:t>第四级</a:t>
            </a:r>
            <a:endParaRPr lang="zh-CN" altLang="en-US" dirty="0"/>
          </a:p>
          <a:p>
            <a:pPr lvl="4" indent="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102" name="Rectangle 6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p>
            <a:pPr lvl="0" eaLnBrk="1" fontAlgn="base" hangingPunct="1"/>
            <a:endParaRPr lang="en-US" altLang="x-none" sz="1300" strike="noStrike" noProof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103" name="Rectangle 7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/>
          <a:p>
            <a:pPr lvl="0" algn="r" eaLnBrk="1" fontAlgn="base" hangingPunct="1"/>
            <a:fld id="{9A0DB2DC-4C9A-4742-B13C-FB6460FD3503}" type="slidenum">
              <a:rPr lang="en-US" altLang="x-none" sz="1300" strike="noStrike" noProof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</a:fld>
            <a:endParaRPr lang="en-US" altLang="x-none" sz="1300" strike="noStrike" noProof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4032504" cy="48244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557338"/>
            <a:ext cx="4032504" cy="48244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981075"/>
            <a:ext cx="2057400" cy="540067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981075"/>
            <a:ext cx="6052930" cy="54006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4032504" cy="48244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557338"/>
            <a:ext cx="4032504" cy="48244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981075"/>
            <a:ext cx="2057400" cy="540067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981075"/>
            <a:ext cx="6052930" cy="54006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12875"/>
            <a:ext cx="4032504" cy="482441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412875"/>
            <a:ext cx="4032504" cy="482441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836613"/>
            <a:ext cx="2057400" cy="540067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836613"/>
            <a:ext cx="6052930" cy="54006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5.jpeg"/><Relationship Id="rId15" Type="http://schemas.openxmlformats.org/officeDocument/2006/relationships/image" Target="../media/image4.jpeg"/><Relationship Id="rId14" Type="http://schemas.openxmlformats.org/officeDocument/2006/relationships/image" Target="../media/image3.jpeg"/><Relationship Id="rId13" Type="http://schemas.openxmlformats.org/officeDocument/2006/relationships/image" Target="../media/image2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5" Type="http://schemas.openxmlformats.org/officeDocument/2006/relationships/image" Target="../media/image4.jpeg"/><Relationship Id="rId14" Type="http://schemas.openxmlformats.org/officeDocument/2006/relationships/image" Target="../media/image3.jpeg"/><Relationship Id="rId13" Type="http://schemas.openxmlformats.org/officeDocument/2006/relationships/image" Target="../media/image2.jpe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4" Type="http://schemas.openxmlformats.org/officeDocument/2006/relationships/theme" Target="../theme/theme3.xml"/><Relationship Id="rId13" Type="http://schemas.openxmlformats.org/officeDocument/2006/relationships/image" Target="../media/image8.jpeg"/><Relationship Id="rId12" Type="http://schemas.openxmlformats.org/officeDocument/2006/relationships/image" Target="../media/image7.jpe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body"/>
          </p:nvPr>
        </p:nvSpPr>
        <p:spPr>
          <a:xfrm>
            <a:off x="457200" y="1557338"/>
            <a:ext cx="8229600" cy="482441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</p:txBody>
      </p:sp>
      <p:pic>
        <p:nvPicPr>
          <p:cNvPr id="1027" name="Picture 3" descr="ALL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000500" y="6497638"/>
            <a:ext cx="3160713" cy="3159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5"/>
          <p:cNvSpPr>
            <a:spLocks noGrp="1"/>
          </p:cNvSpPr>
          <p:nvPr>
            <p:ph type="title"/>
          </p:nvPr>
        </p:nvSpPr>
        <p:spPr>
          <a:xfrm>
            <a:off x="468313" y="981075"/>
            <a:ext cx="5472112" cy="431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/>
              <a:t>单击此处编辑母版标题样式</a:t>
            </a:r>
            <a:endParaRPr lang="zh-CN" altLang="en-US"/>
          </a:p>
        </p:txBody>
      </p:sp>
      <p:pic>
        <p:nvPicPr>
          <p:cNvPr id="1029" name="Picture 7" descr="yemei1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881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0" name="Picture 22" descr="neiye(W)-yemei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58738"/>
            <a:ext cx="9144000" cy="561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1" name="Picture 25" descr="logo-neiye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289800" y="6383338"/>
            <a:ext cx="1854200" cy="4476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2000" b="0" i="0" u="none" kern="1200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000" b="0" i="0" u="none" kern="1200" baseline="0">
          <a:solidFill>
            <a:schemeClr val="bg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1600" b="0" i="0" u="none" kern="1200" baseline="0">
          <a:solidFill>
            <a:schemeClr val="bg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1200" b="0" i="0" u="none" kern="1200" baseline="0">
          <a:solidFill>
            <a:schemeClr val="bg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Picture 5" descr="ALL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940425" y="6497638"/>
            <a:ext cx="3160713" cy="315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8" descr="yemei1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881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Picture 22" descr="neiye(W)-yemei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58738"/>
            <a:ext cx="9144000" cy="561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3" name="Rectangle 2"/>
          <p:cNvSpPr>
            <a:spLocks noGrp="1"/>
          </p:cNvSpPr>
          <p:nvPr>
            <p:ph type="body"/>
          </p:nvPr>
        </p:nvSpPr>
        <p:spPr>
          <a:xfrm>
            <a:off x="457200" y="1557338"/>
            <a:ext cx="8229600" cy="482441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</p:txBody>
      </p:sp>
      <p:sp>
        <p:nvSpPr>
          <p:cNvPr id="2054" name="Rectangle 5"/>
          <p:cNvSpPr>
            <a:spLocks noGrp="1"/>
          </p:cNvSpPr>
          <p:nvPr>
            <p:ph type="title"/>
          </p:nvPr>
        </p:nvSpPr>
        <p:spPr>
          <a:xfrm>
            <a:off x="468313" y="981075"/>
            <a:ext cx="5472112" cy="431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2000" b="0" i="0" u="none" kern="1200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000" b="0" i="0" u="none" kern="1200" baseline="0">
          <a:solidFill>
            <a:schemeClr val="bg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1600" b="0" i="0" u="none" kern="1200" baseline="0">
          <a:solidFill>
            <a:schemeClr val="bg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1200" b="0" i="0" u="none" kern="1200" baseline="0">
          <a:solidFill>
            <a:schemeClr val="bg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Picture 13" descr="logo-cover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783263" y="6157913"/>
            <a:ext cx="3360737" cy="700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5" name="Rectangle 3"/>
          <p:cNvSpPr>
            <a:spLocks noGrp="1"/>
          </p:cNvSpPr>
          <p:nvPr>
            <p:ph type="body"/>
          </p:nvPr>
        </p:nvSpPr>
        <p:spPr>
          <a:xfrm>
            <a:off x="457200" y="1412875"/>
            <a:ext cx="8229600" cy="482441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</p:txBody>
      </p:sp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468313" y="836613"/>
            <a:ext cx="5472112" cy="431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2000" b="0" i="0" u="none" kern="1200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000" b="0" i="0" u="none" kern="1200" baseline="0">
          <a:solidFill>
            <a:schemeClr val="bg2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1600" b="0" i="0" u="none" kern="1200" baseline="0">
          <a:solidFill>
            <a:schemeClr val="bg2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1200" b="0" i="0" u="none" kern="1200" baseline="0">
          <a:solidFill>
            <a:schemeClr val="bg2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200" b="1" i="0" u="none" kern="1200" baseline="0">
          <a:solidFill>
            <a:schemeClr val="tx2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hyperlink" Target="&#26412;&#31185;&#36741;&#20462;&#19987;&#19994;&#25945;&#23398;&#35745;&#21010;/&#32463;&#27982;&#23398;.xls" TargetMode="External"/><Relationship Id="rId8" Type="http://schemas.openxmlformats.org/officeDocument/2006/relationships/slide" Target="slide33.xml"/><Relationship Id="rId7" Type="http://schemas.openxmlformats.org/officeDocument/2006/relationships/hyperlink" Target="&#26412;&#31185;&#36741;&#20462;&#19987;&#19994;&#25945;&#23398;&#35745;&#21010;/&#31649;&#29702;&#31185;&#23398;&#65288;&#21830;&#21153;&#31649;&#29702;&#26041;&#21521;&#65289;.xls" TargetMode="External"/><Relationship Id="rId6" Type="http://schemas.openxmlformats.org/officeDocument/2006/relationships/slide" Target="slide32.xml"/><Relationship Id="rId5" Type="http://schemas.openxmlformats.org/officeDocument/2006/relationships/hyperlink" Target="&#26412;&#31185;&#36741;&#20462;&#19987;&#19994;&#25945;&#23398;&#35745;&#21010;/&#31649;&#29702;&#31185;&#23398;&#65288;&#39033;&#30446;&#31649;&#29702;&#26041;&#21521;&#65289;.xls" TargetMode="External"/><Relationship Id="rId4" Type="http://schemas.openxmlformats.org/officeDocument/2006/relationships/slide" Target="slide31.xml"/><Relationship Id="rId32" Type="http://schemas.openxmlformats.org/officeDocument/2006/relationships/slideLayout" Target="../slideLayouts/slideLayout7.xml"/><Relationship Id="rId31" Type="http://schemas.openxmlformats.org/officeDocument/2006/relationships/slide" Target="slide45.xml"/><Relationship Id="rId30" Type="http://schemas.openxmlformats.org/officeDocument/2006/relationships/slide" Target="slide44.xml"/><Relationship Id="rId3" Type="http://schemas.openxmlformats.org/officeDocument/2006/relationships/hyperlink" Target="&#26412;&#31185;&#36741;&#20462;&#19987;&#19994;&#25945;&#23398;&#35745;&#21010;/&#37329;&#34701;&#23398;.xls" TargetMode="External"/><Relationship Id="rId29" Type="http://schemas.openxmlformats.org/officeDocument/2006/relationships/hyperlink" Target="&#26412;&#31185;&#36741;&#20462;&#19987;&#19994;&#25945;&#23398;&#35745;&#21010;/&#25252;&#29702;&#23398;.xls" TargetMode="External"/><Relationship Id="rId28" Type="http://schemas.openxmlformats.org/officeDocument/2006/relationships/slide" Target="slide43.xml"/><Relationship Id="rId27" Type="http://schemas.openxmlformats.org/officeDocument/2006/relationships/hyperlink" Target="&#26412;&#31185;&#36741;&#20462;&#19987;&#19994;&#25945;&#23398;&#35745;&#21010;/&#28909;&#33021;&#19982;&#21160;&#21147;&#24037;&#31243;.xls" TargetMode="External"/><Relationship Id="rId26" Type="http://schemas.openxmlformats.org/officeDocument/2006/relationships/slide" Target="slide42.xml"/><Relationship Id="rId25" Type="http://schemas.openxmlformats.org/officeDocument/2006/relationships/hyperlink" Target="&#26412;&#31185;&#36741;&#20462;&#19987;&#19994;&#25945;&#23398;&#35745;&#21010;/&#30005;&#21147;&#31995;&#32479;&#21450;&#20854;&#33258;&#21160;&#21270;.xls" TargetMode="External"/><Relationship Id="rId24" Type="http://schemas.openxmlformats.org/officeDocument/2006/relationships/slide" Target="slide41.xml"/><Relationship Id="rId23" Type="http://schemas.openxmlformats.org/officeDocument/2006/relationships/hyperlink" Target="&#26412;&#31185;&#36741;&#20462;&#19987;&#19994;&#25945;&#23398;&#35745;&#21010;/&#22303;&#26408;&#24037;&#31243;.xls" TargetMode="External"/><Relationship Id="rId22" Type="http://schemas.openxmlformats.org/officeDocument/2006/relationships/slide" Target="slide40.xml"/><Relationship Id="rId21" Type="http://schemas.openxmlformats.org/officeDocument/2006/relationships/hyperlink" Target="&#26412;&#31185;&#36741;&#20462;&#19987;&#19994;&#25945;&#23398;&#35745;&#21010;/&#29615;&#22659;&#24037;&#31243;.xls" TargetMode="External"/><Relationship Id="rId20" Type="http://schemas.openxmlformats.org/officeDocument/2006/relationships/slide" Target="slide39.xml"/><Relationship Id="rId2" Type="http://schemas.openxmlformats.org/officeDocument/2006/relationships/slide" Target="slide30.xml"/><Relationship Id="rId19" Type="http://schemas.openxmlformats.org/officeDocument/2006/relationships/hyperlink" Target="&#26412;&#31185;&#36741;&#20462;&#19987;&#19994;&#25945;&#23398;&#35745;&#21010;/&#26426;&#26800;&#24037;&#31243;&#21450;&#33258;&#21160;&#21270;.xls" TargetMode="External"/><Relationship Id="rId18" Type="http://schemas.openxmlformats.org/officeDocument/2006/relationships/slide" Target="slide38.xml"/><Relationship Id="rId17" Type="http://schemas.openxmlformats.org/officeDocument/2006/relationships/hyperlink" Target="&#26412;&#31185;&#36741;&#20462;&#19987;&#19994;&#25945;&#23398;&#35745;&#21010;/&#35745;&#31639;&#26426;&#31185;&#23398;&#19982;&#25216;&#26415;.xls" TargetMode="External"/><Relationship Id="rId16" Type="http://schemas.openxmlformats.org/officeDocument/2006/relationships/slide" Target="slide37.xml"/><Relationship Id="rId15" Type="http://schemas.openxmlformats.org/officeDocument/2006/relationships/hyperlink" Target="&#26412;&#31185;&#36741;&#20462;&#19987;&#19994;&#25945;&#23398;&#35745;&#21010;/&#33647;&#23398;.xls" TargetMode="External"/><Relationship Id="rId14" Type="http://schemas.openxmlformats.org/officeDocument/2006/relationships/slide" Target="slide36.xml"/><Relationship Id="rId13" Type="http://schemas.openxmlformats.org/officeDocument/2006/relationships/hyperlink" Target="&#26412;&#31185;&#36741;&#20462;&#19987;&#19994;&#25945;&#23398;&#35745;&#21010;\&#27861;&#23398;.xls" TargetMode="External"/><Relationship Id="rId12" Type="http://schemas.openxmlformats.org/officeDocument/2006/relationships/slide" Target="slide35.xml"/><Relationship Id="rId11" Type="http://schemas.openxmlformats.org/officeDocument/2006/relationships/hyperlink" Target="&#26412;&#31185;&#36741;&#20462;&#19987;&#19994;&#25945;&#23398;&#35745;&#21010;/&#24037;&#21830;&#31649;&#29702;.xls" TargetMode="External"/><Relationship Id="rId10" Type="http://schemas.openxmlformats.org/officeDocument/2006/relationships/slide" Target="slide34.xml"/><Relationship Id="rId1" Type="http://schemas.openxmlformats.org/officeDocument/2006/relationships/hyperlink" Target="&#26412;&#31185;&#36741;&#20462;&#19987;&#19994;&#25945;&#23398;&#35745;&#21010;/&#20250;&#35745;&#23398;.xls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25.emf"/><Relationship Id="rId1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ctrTitle"/>
          </p:nvPr>
        </p:nvSpPr>
        <p:spPr>
          <a:xfrm>
            <a:off x="64135" y="2086610"/>
            <a:ext cx="8928735" cy="3052445"/>
          </a:xfrm>
        </p:spPr>
        <p:txBody>
          <a:bodyPr vert="horz" wrap="square" anchor="ctr"/>
          <a:lstStyle>
            <a:lvl1pPr lvl="0">
              <a:defRPr/>
            </a:lvl1pPr>
          </a:lstStyle>
          <a:p>
            <a:pPr lvl="0" algn="ctr" eaLnBrk="1" fontAlgn="base" hangingPunct="1">
              <a:lnSpc>
                <a:spcPct val="150000"/>
              </a:lnSpc>
            </a:pPr>
            <a:br>
              <a:rPr lang="en-US" altLang="x-none" sz="4400" b="1" dirty="0">
                <a:solidFill>
                  <a:srgbClr val="003366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sz="4400" b="1" dirty="0">
                <a:solidFill>
                  <a:srgbClr val="003366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河北女子职业技术学院</a:t>
            </a:r>
            <a:br>
              <a:rPr sz="4400" b="1" dirty="0">
                <a:solidFill>
                  <a:srgbClr val="003366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sz="4400" b="1" dirty="0">
                <a:solidFill>
                  <a:srgbClr val="003366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西安交通大学</a:t>
            </a:r>
            <a:br>
              <a:rPr sz="4400" b="1" dirty="0">
                <a:solidFill>
                  <a:srgbClr val="003366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sz="3600" b="1" dirty="0">
                <a:solidFill>
                  <a:srgbClr val="003366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“专本套读”网络教育本科实验班</a:t>
            </a:r>
            <a:r>
              <a:rPr lang="zh-CN" altLang="en-US" sz="3600" b="1" strike="noStrike" noProof="1" dirty="0">
                <a:solidFill>
                  <a:srgbClr val="003366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招生简介</a:t>
            </a:r>
            <a:br>
              <a:rPr lang="en-US" altLang="x-none" sz="4000" b="1" dirty="0">
                <a:solidFill>
                  <a:srgbClr val="003366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x-none" sz="4400" b="1" strike="noStrike" noProof="1" dirty="0">
                <a:solidFill>
                  <a:srgbClr val="003366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altLang="x-none" sz="4400" b="1" strike="noStrike" noProof="1" dirty="0">
              <a:solidFill>
                <a:srgbClr val="003366"/>
              </a:solidFill>
              <a:effectLst>
                <a:outerShdw blurRad="38100" dist="38100" dir="2700000">
                  <a:srgbClr val="00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Rectangle 2"/>
          <p:cNvSpPr txBox="1"/>
          <p:nvPr/>
        </p:nvSpPr>
        <p:spPr>
          <a:xfrm>
            <a:off x="5701030" y="5139055"/>
            <a:ext cx="2640330" cy="101092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/>
            <a:r>
              <a:rPr lang="zh-CN" altLang="en-US" sz="1800" dirty="0">
                <a:solidFill>
                  <a:srgbClr val="003366"/>
                </a:solidFill>
                <a:latin typeface="Georgia" panose="02040502050405020303" pitchFamily="2" charset="0"/>
                <a:ea typeface="微软雅黑" panose="020B0503020204020204" pitchFamily="2" charset="-122"/>
                <a:sym typeface="Arial" panose="020B0604020202020204" pitchFamily="34" charset="0"/>
              </a:rPr>
              <a:t>河北女子职业技术学院继续教育部</a:t>
            </a:r>
            <a:endParaRPr lang="zh-CN" altLang="en-US" sz="1800" dirty="0">
              <a:solidFill>
                <a:srgbClr val="003366"/>
              </a:solidFill>
              <a:latin typeface="Georgia" panose="02040502050405020303" pitchFamily="2" charset="0"/>
              <a:ea typeface="微软雅黑" panose="020B0503020204020204" pitchFamily="2" charset="-122"/>
              <a:sym typeface="Arial" panose="020B0604020202020204" pitchFamily="34" charset="0"/>
            </a:endParaRPr>
          </a:p>
          <a:p>
            <a:pPr algn="r"/>
            <a:endParaRPr lang="en-US" altLang="x-none" sz="1800" dirty="0">
              <a:solidFill>
                <a:srgbClr val="003366"/>
              </a:solidFill>
              <a:latin typeface="Georgia" panose="02040502050405020303" pitchFamily="2" charset="0"/>
              <a:ea typeface="微软雅黑" panose="020B0503020204020204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40435" y="2585720"/>
            <a:ext cx="762635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一、招生对象</a:t>
            </a:r>
            <a:endParaRPr lang="zh-CN" altLang="en-US" sz="2800"/>
          </a:p>
          <a:p>
            <a:r>
              <a:rPr lang="zh-CN" altLang="en-US" sz="2800"/>
              <a:t>2018级我院注册学籍的所有专科学生。（含单招、对口、普招、</a:t>
            </a:r>
            <a:r>
              <a:rPr lang="en-US" altLang="zh-CN" sz="2800"/>
              <a:t>3+2</a:t>
            </a:r>
            <a:r>
              <a:rPr lang="zh-CN" altLang="en-US" sz="2800"/>
              <a:t>转段学生</a:t>
            </a:r>
            <a:r>
              <a:rPr lang="zh-CN" altLang="en-US" sz="2800"/>
              <a:t>）</a:t>
            </a:r>
            <a:endParaRPr lang="zh-CN" altLang="en-US" sz="2800"/>
          </a:p>
          <a:p>
            <a:endParaRPr lang="zh-CN" altLang="en-US" sz="2800"/>
          </a:p>
          <a:p>
            <a:r>
              <a:rPr lang="zh-CN" altLang="en-US" sz="2800"/>
              <a:t>二、学制及学费</a:t>
            </a:r>
            <a:endParaRPr lang="zh-CN" altLang="en-US" sz="2800"/>
          </a:p>
          <a:p>
            <a:r>
              <a:rPr lang="zh-CN" altLang="en-US" sz="2800"/>
              <a:t>学制2.5年，各专业学费明细见表格。</a:t>
            </a:r>
            <a:endParaRPr lang="zh-CN" altLang="en-US" sz="2800"/>
          </a:p>
          <a:p>
            <a:endParaRPr lang="zh-CN" altLang="en-US" sz="2800"/>
          </a:p>
          <a:p>
            <a:endParaRPr lang="zh-CN" altLang="en-US"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2710" y="2279650"/>
            <a:ext cx="8958580" cy="34766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三、学籍注册及毕业</a:t>
            </a:r>
            <a:endParaRPr lang="zh-CN" altLang="en-US"/>
          </a:p>
          <a:p>
            <a:r>
              <a:rPr lang="zh-CN" altLang="en-US">
                <a:sym typeface="+mn-ea"/>
              </a:rPr>
              <a:t>   “专本套读”本科实验班的学生入学后，我院按西安交通大学的相关要求进行本科学籍注册，同时将注册名单报送西安交通大学进行本科实验班的学籍备案。</a:t>
            </a:r>
            <a:endParaRPr lang="zh-CN" altLang="en-US"/>
          </a:p>
          <a:p>
            <a:r>
              <a:rPr lang="zh-CN" altLang="en-US">
                <a:sym typeface="+mn-ea"/>
              </a:rPr>
              <a:t>   经我院正式录取的专科学生可以选择进入西安交通大学网络教育“专本套读”本科实验班学习。利用普通专科在读期间修完本科的全部课程，考试成绩合格且完成毕业论文设计，在取得普通专科毕业证书之后2.5年，便可以取得西安交通大学网络教育本科证书；要求取得学士学位的，在符合《中华人民共和国学位条例》及学位申请条件后，可授予学士学位。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25780" y="2494280"/>
            <a:ext cx="8318500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ym typeface="+mn-ea"/>
              </a:rPr>
              <a:t>四、报名及优惠政策</a:t>
            </a:r>
            <a:endParaRPr lang="zh-CN" altLang="en-US" sz="2800">
              <a:sym typeface="+mn-ea"/>
            </a:endParaRPr>
          </a:p>
          <a:p>
            <a:endParaRPr lang="zh-CN" altLang="en-US" sz="2800"/>
          </a:p>
          <a:p>
            <a:r>
              <a:rPr lang="zh-CN" altLang="en-US" sz="2800">
                <a:sym typeface="+mn-ea"/>
              </a:rPr>
              <a:t>    2018级专科新生入校即可报名参加西安交通大学网络教育“专本套读”本科实验班。 </a:t>
            </a:r>
            <a:endParaRPr lang="zh-CN" altLang="en-US" sz="2800">
              <a:sym typeface="+mn-ea"/>
            </a:endParaRPr>
          </a:p>
          <a:p>
            <a:endParaRPr lang="zh-CN" altLang="en-US" sz="2800"/>
          </a:p>
          <a:p>
            <a:r>
              <a:rPr lang="zh-CN" altLang="en-US" sz="2800">
                <a:sym typeface="+mn-ea"/>
              </a:rPr>
              <a:t>    优惠政策：1．学习过程均在网上进行。2．入学考试和各学期考核均在本校进行。</a:t>
            </a:r>
            <a:endParaRPr lang="zh-CN" altLang="en-US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招生专业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235" y="1988185"/>
            <a:ext cx="6906895" cy="45897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75590" y="2357120"/>
            <a:ext cx="859282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六、报名、缴费时间：每年下半年9月1日—9月20日 ，学费按当年安排教学课程的学分收取。</a:t>
            </a:r>
            <a:endParaRPr lang="zh-CN" altLang="en-US" sz="2800"/>
          </a:p>
          <a:p>
            <a:r>
              <a:rPr lang="zh-CN" altLang="en-US" sz="2800"/>
              <a:t> </a:t>
            </a:r>
            <a:endParaRPr lang="zh-CN" altLang="en-US" sz="2800"/>
          </a:p>
          <a:p>
            <a:r>
              <a:rPr lang="zh-CN" altLang="en-US" sz="2800"/>
              <a:t>七、联系部门：河北女子职业技术学院继续教育部  </a:t>
            </a:r>
            <a:endParaRPr lang="zh-CN" altLang="en-US" sz="2800"/>
          </a:p>
          <a:p>
            <a:r>
              <a:rPr lang="zh-CN" altLang="en-US" sz="2800"/>
              <a:t>   联系人: 任老师    电话：0311-89630808       </a:t>
            </a:r>
            <a:endParaRPr lang="zh-CN" altLang="en-US" sz="2800"/>
          </a:p>
          <a:p>
            <a:r>
              <a:rPr lang="zh-CN" altLang="en-US" sz="2800"/>
              <a:t>   QQ群：312892577   报名地点：行政楼102室 </a:t>
            </a:r>
            <a:endParaRPr lang="zh-CN" altLang="en-US" sz="2800"/>
          </a:p>
          <a:p>
            <a:endParaRPr lang="zh-CN" altLang="en-US" sz="2800"/>
          </a:p>
          <a:p>
            <a:endParaRPr lang="zh-CN" altLang="en-US" sz="2800"/>
          </a:p>
          <a:p>
            <a:endParaRPr lang="zh-CN" altLang="en-US"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Rectangle 2"/>
          <p:cNvSpPr>
            <a:spLocks noGrp="1"/>
          </p:cNvSpPr>
          <p:nvPr>
            <p:ph type="title"/>
          </p:nvPr>
        </p:nvSpPr>
        <p:spPr>
          <a:xfrm>
            <a:off x="468313" y="981075"/>
            <a:ext cx="3671887" cy="576263"/>
          </a:xfrm>
          <a:ln/>
        </p:spPr>
        <p:txBody>
          <a:bodyPr wrap="square" anchor="ctr"/>
          <a:p>
            <a:pPr>
              <a:lnSpc>
                <a:spcPct val="110000"/>
              </a:lnSpc>
            </a:pPr>
            <a:r>
              <a:rPr lang="zh-CN" altLang="en-US" sz="3200" b="1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西安交通大学</a:t>
            </a:r>
            <a:endParaRPr lang="zh-CN" altLang="en-US" sz="3200" b="1">
              <a:solidFill>
                <a:srgbClr val="003366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146" name="内容占位符 2"/>
          <p:cNvSpPr/>
          <p:nvPr/>
        </p:nvSpPr>
        <p:spPr>
          <a:xfrm>
            <a:off x="179388" y="1916113"/>
            <a:ext cx="8732837" cy="4421187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 defTabSz="457200" eaLnBrk="0" hangingPunct="0">
              <a:lnSpc>
                <a:spcPct val="120000"/>
              </a:lnSpc>
              <a:spcBef>
                <a:spcPct val="20000"/>
              </a:spcBef>
              <a:buChar char="•"/>
            </a:pPr>
            <a:r>
              <a:rPr lang="zh-CN" altLang="en-US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国家教育部直属重点大学，前身是</a:t>
            </a:r>
            <a:r>
              <a:rPr lang="en-US" altLang="x-none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1896</a:t>
            </a:r>
            <a:r>
              <a:rPr lang="zh-CN" altLang="en-US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年创建于上海的南洋公学，</a:t>
            </a:r>
            <a:r>
              <a:rPr lang="en-US" altLang="x-none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1921</a:t>
            </a:r>
            <a:r>
              <a:rPr lang="zh-CN" altLang="en-US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年改称交通大学，</a:t>
            </a:r>
            <a:r>
              <a:rPr lang="en-US" altLang="x-none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1956</a:t>
            </a:r>
            <a:r>
              <a:rPr lang="zh-CN" altLang="en-US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年国务院决定交通大学主体内迁西安，</a:t>
            </a:r>
            <a:r>
              <a:rPr lang="en-US" altLang="x-none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1959</a:t>
            </a:r>
            <a:r>
              <a:rPr lang="zh-CN" altLang="en-US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年定名为西安交通大学。</a:t>
            </a:r>
            <a:endParaRPr lang="zh-CN" altLang="en-US" sz="2000" b="0" dirty="0">
              <a:solidFill>
                <a:srgbClr val="003366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  <a:p>
            <a:pPr marL="342900" indent="-342900" defTabSz="457200" eaLnBrk="0" hangingPunct="0">
              <a:lnSpc>
                <a:spcPct val="120000"/>
              </a:lnSpc>
              <a:spcBef>
                <a:spcPct val="20000"/>
              </a:spcBef>
              <a:buChar char="•"/>
            </a:pPr>
            <a:r>
              <a:rPr lang="zh-CN" altLang="en-US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国家“</a:t>
            </a:r>
            <a:r>
              <a:rPr lang="en-US" altLang="x-none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985</a:t>
            </a:r>
            <a:r>
              <a:rPr lang="zh-CN" altLang="en-US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工程”首批重点建设</a:t>
            </a:r>
            <a:r>
              <a:rPr lang="en-US" altLang="x-none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9</a:t>
            </a:r>
            <a:r>
              <a:rPr lang="zh-CN" altLang="en-US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所大学之一， 首批进入“</a:t>
            </a:r>
            <a:r>
              <a:rPr lang="en-US" altLang="x-none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211</a:t>
            </a:r>
            <a:r>
              <a:rPr lang="zh-CN" altLang="en-US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工程” 的重点大学之一，被国家确定为以建设世界知名高水平大学为目标的学校。我国首个名校联盟</a:t>
            </a:r>
            <a:r>
              <a:rPr lang="en-US" altLang="x-none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—“C9”</a:t>
            </a:r>
            <a:r>
              <a:rPr lang="zh-CN" altLang="en-US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成员，</a:t>
            </a:r>
            <a:r>
              <a:rPr lang="en-US" altLang="x-none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9</a:t>
            </a:r>
            <a:r>
              <a:rPr lang="zh-CN" altLang="en-US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所高校在人才培养、科学研究等领域加强合作与交流，优势互补。</a:t>
            </a:r>
            <a:endParaRPr lang="zh-CN" altLang="en-US" sz="2000" b="0" dirty="0">
              <a:solidFill>
                <a:srgbClr val="003366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  <a:p>
            <a:pPr marL="342900" indent="-342900" defTabSz="457200" eaLnBrk="0" hangingPunct="0">
              <a:lnSpc>
                <a:spcPct val="120000"/>
              </a:lnSpc>
              <a:spcBef>
                <a:spcPct val="20000"/>
              </a:spcBef>
              <a:buChar char="•"/>
            </a:pPr>
            <a:r>
              <a:rPr lang="zh-CN" altLang="en-US" sz="2000" b="0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著名校友：</a:t>
            </a:r>
            <a:r>
              <a:rPr lang="zh-CN" altLang="en-US" sz="2000" b="0" dirty="0">
                <a:solidFill>
                  <a:srgbClr val="003366"/>
                </a:solidFill>
                <a:latin typeface="楷体" pitchFamily="1" charset="-122"/>
                <a:ea typeface="楷体" pitchFamily="1" charset="-122"/>
              </a:rPr>
              <a:t>蔡锷、黄炎培、邵力子、李叔同、邹韬奋、陆定一、钱学森、田炳耕、江泽民等为历届学子中的杰出代表。茅以升、吴有训、朱物华、张光斗、张维、吴文俊等</a:t>
            </a:r>
            <a:r>
              <a:rPr lang="en-US" altLang="x-none" sz="2000" b="0" dirty="0">
                <a:solidFill>
                  <a:srgbClr val="003366"/>
                </a:solidFill>
                <a:latin typeface="楷体" pitchFamily="1" charset="-122"/>
                <a:ea typeface="楷体" pitchFamily="1" charset="-122"/>
              </a:rPr>
              <a:t>200</a:t>
            </a:r>
            <a:r>
              <a:rPr lang="zh-CN" altLang="en-US" sz="2000" b="0" dirty="0">
                <a:solidFill>
                  <a:srgbClr val="003366"/>
                </a:solidFill>
                <a:latin typeface="楷体" pitchFamily="1" charset="-122"/>
                <a:ea typeface="楷体" pitchFamily="1" charset="-122"/>
              </a:rPr>
              <a:t>余位校友成为中国科学院、中国工程院院士。</a:t>
            </a:r>
            <a:endParaRPr lang="zh-CN" altLang="en-US" sz="2000" b="0" dirty="0">
              <a:solidFill>
                <a:srgbClr val="003366"/>
              </a:solidFill>
              <a:latin typeface="楷体" pitchFamily="1" charset="-122"/>
              <a:ea typeface="楷体" pitchFamily="1" charset="-122"/>
            </a:endParaRPr>
          </a:p>
        </p:txBody>
      </p:sp>
      <p:pic>
        <p:nvPicPr>
          <p:cNvPr id="6147" name="矩形 7"/>
          <p:cNvPicPr/>
          <p:nvPr/>
        </p:nvPicPr>
        <p:blipFill>
          <a:blip r:embed="rId1"/>
          <a:stretch>
            <a:fillRect/>
          </a:stretch>
        </p:blipFill>
        <p:spPr>
          <a:xfrm>
            <a:off x="3565525" y="549275"/>
            <a:ext cx="5578475" cy="13954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Rectangle 2"/>
          <p:cNvSpPr>
            <a:spLocks noGrp="1"/>
          </p:cNvSpPr>
          <p:nvPr>
            <p:ph type="title"/>
          </p:nvPr>
        </p:nvSpPr>
        <p:spPr>
          <a:xfrm>
            <a:off x="755650" y="908050"/>
            <a:ext cx="4249738" cy="431800"/>
          </a:xfrm>
          <a:ln/>
        </p:spPr>
        <p:txBody>
          <a:bodyPr wrap="square" anchor="ctr"/>
          <a:p>
            <a:pPr algn="ctr"/>
            <a:r>
              <a:rPr lang="zh-CN" altLang="en-US" sz="2400" b="1">
                <a:solidFill>
                  <a:schemeClr val="folHlink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风云两甲子  弦歌三世纪 </a:t>
            </a:r>
            <a:endParaRPr lang="zh-CN" altLang="en-US" sz="2400" b="1">
              <a:solidFill>
                <a:schemeClr val="folHlink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pic>
        <p:nvPicPr>
          <p:cNvPr id="7170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4163" y="1052513"/>
            <a:ext cx="3614737" cy="5003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2" name="内容占位符 2"/>
          <p:cNvSpPr/>
          <p:nvPr/>
        </p:nvSpPr>
        <p:spPr>
          <a:xfrm>
            <a:off x="179388" y="1557338"/>
            <a:ext cx="4968875" cy="42481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b="0" i="0" u="none" kern="1200" baseline="0">
                <a:solidFill>
                  <a:schemeClr val="bg2"/>
                </a:solidFill>
                <a:latin typeface="Arial" panose="020B0604020202020204" pitchFamily="34" charset="0"/>
                <a:ea typeface="黑体" panose="02010600030101010101" pitchFamily="1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2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fontAlgn="base">
              <a:lnSpc>
                <a:spcPct val="130000"/>
              </a:lnSpc>
            </a:pPr>
            <a:r>
              <a:rPr lang="en-US" altLang="x-none" sz="1800" strike="noStrike" noProof="1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+mn-ea"/>
              </a:rPr>
              <a:t>       2016</a:t>
            </a:r>
            <a:r>
              <a:rPr lang="zh-CN" altLang="en-US" sz="1800" strike="noStrike" noProof="1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+mn-ea"/>
              </a:rPr>
              <a:t>年是西安交通大学的</a:t>
            </a:r>
            <a:r>
              <a:rPr lang="en-US" altLang="x-none" sz="1800" strike="noStrike" noProof="1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+mn-ea"/>
              </a:rPr>
              <a:t>120</a:t>
            </a:r>
            <a:r>
              <a:rPr lang="zh-CN" altLang="en-US" sz="1800" strike="noStrike" noProof="1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+mn-ea"/>
              </a:rPr>
              <a:t>年，也是西安交通大学与国家和民族命运血脉相连的</a:t>
            </a:r>
            <a:r>
              <a:rPr lang="en-US" altLang="x-none" sz="1800" strike="noStrike" noProof="1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+mn-ea"/>
              </a:rPr>
              <a:t>120</a:t>
            </a:r>
            <a:r>
              <a:rPr lang="zh-CN" altLang="en-US" sz="1800" strike="noStrike" noProof="1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+mn-ea"/>
              </a:rPr>
              <a:t>年。</a:t>
            </a:r>
            <a:endParaRPr lang="en-US" altLang="x-none" sz="1800" strike="noStrike" noProof="1" dirty="0">
              <a:solidFill>
                <a:srgbClr val="003366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  <a:p>
            <a:pPr marL="342900" lvl="0" indent="-342900" fontAlgn="base">
              <a:lnSpc>
                <a:spcPct val="130000"/>
              </a:lnSpc>
            </a:pPr>
            <a:r>
              <a:rPr lang="zh-CN" altLang="en-US" sz="1800" strike="noStrike" noProof="1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+mn-ea"/>
              </a:rPr>
              <a:t>       西安交通大学</a:t>
            </a:r>
            <a:r>
              <a:rPr lang="en-US" altLang="x-none" sz="1800" strike="noStrike" noProof="1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+mn-ea"/>
              </a:rPr>
              <a:t>120</a:t>
            </a:r>
            <a:r>
              <a:rPr lang="zh-CN" altLang="en-US" sz="1800" strike="noStrike" noProof="1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+mn-ea"/>
              </a:rPr>
              <a:t>周年校庆活动已全面展开，全方位展现交大</a:t>
            </a:r>
            <a:r>
              <a:rPr lang="en-US" altLang="x-none" sz="1800" strike="noStrike" noProof="1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+mn-ea"/>
              </a:rPr>
              <a:t>120</a:t>
            </a:r>
            <a:r>
              <a:rPr lang="zh-CN" altLang="en-US" sz="1800" strike="noStrike" noProof="1" dirty="0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+mn-ea"/>
              </a:rPr>
              <a:t>年发展历程中的辉煌岁月、文化底蕴、发展成就。校庆活动主要包括庆典大会、“大师在交大”系列学术活动、校友返校纪念大会、校园纪念建筑落成典礼、中国西部科技创新港破土建设、知名大学校长峰会、各类校庆展览、校史书籍出版及影视作品发行，以及其他相关校园文化活动等。</a:t>
            </a:r>
            <a:endParaRPr lang="zh-CN" altLang="en-US" sz="1800" strike="noStrike" noProof="1" dirty="0">
              <a:solidFill>
                <a:srgbClr val="003366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Rectangle 2"/>
          <p:cNvSpPr>
            <a:spLocks noGrp="1"/>
          </p:cNvSpPr>
          <p:nvPr>
            <p:ph type="title"/>
          </p:nvPr>
        </p:nvSpPr>
        <p:spPr>
          <a:xfrm>
            <a:off x="1044575" y="1052513"/>
            <a:ext cx="3455988" cy="431800"/>
          </a:xfrm>
          <a:ln/>
        </p:spPr>
        <p:txBody>
          <a:bodyPr wrap="square" anchor="ctr"/>
          <a:p>
            <a:pPr>
              <a:lnSpc>
                <a:spcPct val="110000"/>
              </a:lnSpc>
            </a:pPr>
            <a:r>
              <a:rPr lang="zh-CN" altLang="en-US" sz="3200" b="1">
                <a:solidFill>
                  <a:srgbClr val="003366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网络教育学院简介</a:t>
            </a:r>
            <a:endParaRPr lang="zh-CN" altLang="en-US" sz="3200" b="1">
              <a:solidFill>
                <a:srgbClr val="003366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8194" name="内容占位符 2"/>
          <p:cNvSpPr/>
          <p:nvPr/>
        </p:nvSpPr>
        <p:spPr>
          <a:xfrm>
            <a:off x="250825" y="1700213"/>
            <a:ext cx="4967288" cy="33051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 eaLnBrk="0" hangingPunct="0">
              <a:lnSpc>
                <a:spcPct val="180000"/>
              </a:lnSpc>
              <a:spcBef>
                <a:spcPct val="20000"/>
              </a:spcBef>
              <a:buChar char="•"/>
            </a:pPr>
            <a:r>
              <a:rPr lang="en-US" altLang="zh-CN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1999</a:t>
            </a:r>
            <a:r>
              <a:rPr lang="zh-CN" altLang="en-US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年，教育部决定开展远程教育试点</a:t>
            </a:r>
            <a:endParaRPr lang="zh-CN" altLang="en-US" sz="2000" b="0">
              <a:latin typeface="微软雅黑" panose="020B0503020204020204" pitchFamily="2" charset="-122"/>
              <a:ea typeface="微软雅黑" panose="020B0503020204020204" pitchFamily="2" charset="-122"/>
            </a:endParaRPr>
          </a:p>
          <a:p>
            <a:pPr marL="342900" indent="-342900" eaLnBrk="0" hangingPunct="0">
              <a:lnSpc>
                <a:spcPct val="180000"/>
              </a:lnSpc>
              <a:spcBef>
                <a:spcPct val="20000"/>
              </a:spcBef>
              <a:buChar char="•"/>
            </a:pPr>
            <a:r>
              <a:rPr lang="en-US" altLang="zh-CN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2000</a:t>
            </a:r>
            <a:r>
              <a:rPr lang="zh-CN" altLang="en-US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年</a:t>
            </a:r>
            <a:r>
              <a:rPr lang="en-US" altLang="zh-CN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7</a:t>
            </a:r>
            <a:r>
              <a:rPr lang="zh-CN" altLang="en-US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月</a:t>
            </a:r>
            <a:r>
              <a:rPr lang="en-US" altLang="zh-CN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14</a:t>
            </a:r>
            <a:r>
              <a:rPr lang="zh-CN" altLang="en-US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日，教育部（教高厅〔</a:t>
            </a:r>
            <a:r>
              <a:rPr lang="en-US" altLang="zh-CN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2000</a:t>
            </a:r>
            <a:r>
              <a:rPr lang="zh-CN" altLang="en-US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〕</a:t>
            </a:r>
            <a:r>
              <a:rPr lang="en-US" altLang="zh-CN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8</a:t>
            </a:r>
            <a:r>
              <a:rPr lang="zh-CN" altLang="en-US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号）批复我校建立网络教育学院，属全国首批</a:t>
            </a:r>
            <a:r>
              <a:rPr lang="en-US" altLang="zh-CN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15</a:t>
            </a:r>
            <a:r>
              <a:rPr lang="zh-CN" altLang="en-US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所试点院校。</a:t>
            </a:r>
            <a:endParaRPr lang="zh-CN" altLang="en-US" sz="2000" b="0">
              <a:latin typeface="微软雅黑" panose="020B0503020204020204" pitchFamily="2" charset="-122"/>
              <a:ea typeface="微软雅黑" panose="020B0503020204020204" pitchFamily="2" charset="-122"/>
            </a:endParaRPr>
          </a:p>
          <a:p>
            <a:pPr marL="342900" indent="-342900" eaLnBrk="0" hangingPunct="0">
              <a:lnSpc>
                <a:spcPct val="180000"/>
              </a:lnSpc>
              <a:spcBef>
                <a:spcPct val="20000"/>
              </a:spcBef>
              <a:buChar char="•"/>
            </a:pPr>
            <a:r>
              <a:rPr lang="en-US" altLang="zh-CN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2001</a:t>
            </a:r>
            <a:r>
              <a:rPr lang="zh-CN" altLang="en-US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年</a:t>
            </a:r>
            <a:r>
              <a:rPr lang="en-US" altLang="zh-CN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3</a:t>
            </a:r>
            <a:r>
              <a:rPr lang="zh-CN" altLang="en-US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月</a:t>
            </a:r>
            <a:r>
              <a:rPr lang="en-US" altLang="zh-CN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30</a:t>
            </a:r>
            <a:r>
              <a:rPr lang="zh-CN" altLang="en-US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日组建网络教育学院</a:t>
            </a:r>
            <a:endParaRPr lang="zh-CN" altLang="en-US" sz="2000" b="0">
              <a:latin typeface="微软雅黑" panose="020B0503020204020204" pitchFamily="2" charset="-122"/>
              <a:ea typeface="微软雅黑" panose="020B0503020204020204" pitchFamily="2" charset="-122"/>
            </a:endParaRPr>
          </a:p>
          <a:p>
            <a:pPr marL="342900" indent="-342900" eaLnBrk="0" hangingPunct="0">
              <a:lnSpc>
                <a:spcPct val="180000"/>
              </a:lnSpc>
              <a:spcBef>
                <a:spcPct val="20000"/>
              </a:spcBef>
              <a:buChar char="•"/>
            </a:pPr>
            <a:r>
              <a:rPr lang="en-US" altLang="zh-CN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2001</a:t>
            </a:r>
            <a:r>
              <a:rPr lang="zh-CN" altLang="en-US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年</a:t>
            </a:r>
            <a:r>
              <a:rPr lang="en-US" altLang="zh-CN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12</a:t>
            </a:r>
            <a:r>
              <a:rPr lang="zh-CN" altLang="en-US" sz="2000" b="0">
                <a:latin typeface="微软雅黑" panose="020B0503020204020204" pitchFamily="2" charset="-122"/>
                <a:ea typeface="微软雅黑" panose="020B0503020204020204" pitchFamily="2" charset="-122"/>
              </a:rPr>
              <a:t>月首次招生。</a:t>
            </a:r>
            <a:endParaRPr lang="zh-CN" altLang="en-US" sz="2000" b="0">
              <a:latin typeface="微软雅黑" panose="020B0503020204020204" pitchFamily="2" charset="-122"/>
              <a:ea typeface="微软雅黑" panose="020B0503020204020204" pitchFamily="2" charset="-122"/>
            </a:endParaRPr>
          </a:p>
          <a:p>
            <a:pPr marL="342900" indent="-342900" eaLnBrk="0" hangingPunct="0">
              <a:lnSpc>
                <a:spcPct val="180000"/>
              </a:lnSpc>
              <a:spcBef>
                <a:spcPct val="20000"/>
              </a:spcBef>
              <a:buChar char="•"/>
            </a:pPr>
            <a:endParaRPr lang="zh-CN" altLang="en-US" sz="2000" b="0"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pic>
        <p:nvPicPr>
          <p:cNvPr id="8195" name="Picture 3" descr="3096625871404359497234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0063" y="1196975"/>
            <a:ext cx="3101975" cy="4432300"/>
          </a:xfrm>
          <a:prstGeom prst="rect">
            <a:avLst/>
          </a:prstGeom>
          <a:noFill/>
          <a:ln w="9525" cap="flat" cmpd="sng">
            <a:solidFill>
              <a:srgbClr val="404040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标题 1"/>
          <p:cNvSpPr/>
          <p:nvPr/>
        </p:nvSpPr>
        <p:spPr>
          <a:xfrm>
            <a:off x="246063" y="752475"/>
            <a:ext cx="6126162" cy="5159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eaLnBrk="0" hangingPunct="0"/>
            <a:r>
              <a:rPr lang="zh-CN" altLang="en-US" sz="2800" b="0">
                <a:latin typeface="微软雅黑" panose="020B0503020204020204" pitchFamily="2" charset="-122"/>
                <a:ea typeface="微软雅黑" panose="020B0503020204020204" pitchFamily="2" charset="-122"/>
              </a:rPr>
              <a:t>网络教育：各级各类教育的立交桥</a:t>
            </a:r>
            <a:br>
              <a:rPr lang="zh-CN" altLang="en-US" sz="2800" b="0">
                <a:latin typeface="微软雅黑" panose="020B0503020204020204" pitchFamily="2" charset="-122"/>
                <a:ea typeface="微软雅黑" panose="020B0503020204020204" pitchFamily="2" charset="-122"/>
              </a:rPr>
            </a:br>
            <a:endParaRPr lang="zh-CN" altLang="en-US" sz="2800" b="0"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9218" name="Rectangle 2"/>
          <p:cNvSpPr txBox="1"/>
          <p:nvPr/>
        </p:nvSpPr>
        <p:spPr>
          <a:xfrm>
            <a:off x="1524000" y="1196975"/>
            <a:ext cx="1944688" cy="64928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defTabSz="457200">
              <a:lnSpc>
                <a:spcPct val="130000"/>
              </a:lnSpc>
              <a:spcBef>
                <a:spcPct val="5000"/>
              </a:spcBef>
              <a:buFont typeface="Wingdings" panose="05000000000000000000" pitchFamily="2" charset="2"/>
              <a:buNone/>
            </a:pPr>
            <a:r>
              <a:rPr lang="en-US" altLang="x-none" sz="3200" b="0" dirty="0">
                <a:solidFill>
                  <a:srgbClr val="0000CC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 </a:t>
            </a:r>
            <a:r>
              <a:rPr lang="zh-CN" altLang="en-US" sz="3200" b="0" dirty="0">
                <a:solidFill>
                  <a:srgbClr val="0000CC"/>
                </a:solidFill>
                <a:latin typeface="隶书" panose="02010509060101010101" pitchFamily="1" charset="-122"/>
                <a:ea typeface="华文新魏" panose="02010800040101010101" pitchFamily="2" charset="-122"/>
              </a:rPr>
              <a:t>学历教育</a:t>
            </a:r>
            <a:endParaRPr lang="zh-CN" altLang="en-US" sz="3200" dirty="0">
              <a:solidFill>
                <a:srgbClr val="0000CC"/>
              </a:solidFill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  <p:sp>
        <p:nvSpPr>
          <p:cNvPr id="9219" name="Rectangle 2"/>
          <p:cNvSpPr/>
          <p:nvPr/>
        </p:nvSpPr>
        <p:spPr>
          <a:xfrm>
            <a:off x="1406525" y="1984375"/>
            <a:ext cx="2009775" cy="652463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 defTabSz="457200">
              <a:lnSpc>
                <a:spcPct val="130000"/>
              </a:lnSpc>
              <a:spcBef>
                <a:spcPct val="5000"/>
              </a:spcBef>
              <a:buSzPct val="85000"/>
              <a:buFont typeface="Wingdings" panose="05000000000000000000" pitchFamily="2" charset="2"/>
              <a:buNone/>
            </a:pPr>
            <a:r>
              <a:rPr lang="zh-CN" altLang="en-US" sz="2800" b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高起专</a:t>
            </a:r>
            <a:endParaRPr lang="zh-CN" altLang="en-US" sz="2800" b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9220" name="Rectangle 2"/>
          <p:cNvSpPr/>
          <p:nvPr/>
        </p:nvSpPr>
        <p:spPr>
          <a:xfrm>
            <a:off x="1401763" y="3281363"/>
            <a:ext cx="2019300" cy="652462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 defTabSz="457200">
              <a:lnSpc>
                <a:spcPct val="130000"/>
              </a:lnSpc>
              <a:spcBef>
                <a:spcPct val="5000"/>
              </a:spcBef>
              <a:buSzPct val="85000"/>
              <a:buFont typeface="Wingdings" panose="05000000000000000000" pitchFamily="2" charset="2"/>
              <a:buNone/>
            </a:pPr>
            <a:r>
              <a:rPr lang="zh-CN" altLang="en-US" sz="2800" b="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专升本</a:t>
            </a:r>
            <a:endParaRPr lang="zh-CN" altLang="en-US" sz="2800" b="0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9221" name="Rectangle 2"/>
          <p:cNvSpPr/>
          <p:nvPr/>
        </p:nvSpPr>
        <p:spPr>
          <a:xfrm>
            <a:off x="5715000" y="2022475"/>
            <a:ext cx="2386013" cy="652463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 defTabSz="457200">
              <a:lnSpc>
                <a:spcPct val="130000"/>
              </a:lnSpc>
              <a:spcBef>
                <a:spcPct val="5000"/>
              </a:spcBef>
              <a:buSzPct val="85000"/>
              <a:buFont typeface="Wingdings" panose="05000000000000000000" pitchFamily="2" charset="2"/>
              <a:buNone/>
            </a:pPr>
            <a:r>
              <a:rPr lang="zh-CN" altLang="en-US" sz="2800" b="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本科专业辅修</a:t>
            </a:r>
            <a:endParaRPr lang="zh-CN" altLang="en-US" sz="2800" b="0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9222" name="Rectangle 2"/>
          <p:cNvSpPr/>
          <p:nvPr/>
        </p:nvSpPr>
        <p:spPr>
          <a:xfrm>
            <a:off x="5651500" y="3244850"/>
            <a:ext cx="2525713" cy="652463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 defTabSz="457200">
              <a:lnSpc>
                <a:spcPct val="130000"/>
              </a:lnSpc>
              <a:spcBef>
                <a:spcPct val="5000"/>
              </a:spcBef>
              <a:buSzPct val="85000"/>
              <a:buFont typeface="Wingdings" panose="05000000000000000000" pitchFamily="2" charset="2"/>
              <a:buNone/>
            </a:pPr>
            <a:r>
              <a:rPr lang="zh-CN" altLang="en-US" sz="2800" b="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高端网络培训</a:t>
            </a:r>
            <a:endParaRPr lang="zh-CN" altLang="en-US" sz="2800" b="0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9223" name="Line 12"/>
          <p:cNvSpPr/>
          <p:nvPr/>
        </p:nvSpPr>
        <p:spPr>
          <a:xfrm>
            <a:off x="2387600" y="2709863"/>
            <a:ext cx="0" cy="576262"/>
          </a:xfrm>
          <a:prstGeom prst="line">
            <a:avLst/>
          </a:prstGeom>
          <a:ln w="57150" cap="sq" cmpd="sng">
            <a:solidFill>
              <a:srgbClr val="C4BD97"/>
            </a:solidFill>
            <a:prstDash val="solid"/>
            <a:round/>
            <a:headEnd type="none" w="med" len="med"/>
            <a:tailEnd type="triangle" w="sm" len="sm"/>
          </a:ln>
        </p:spPr>
      </p:sp>
      <p:sp>
        <p:nvSpPr>
          <p:cNvPr id="9224" name="Line 13"/>
          <p:cNvSpPr/>
          <p:nvPr/>
        </p:nvSpPr>
        <p:spPr>
          <a:xfrm>
            <a:off x="2411413" y="3933825"/>
            <a:ext cx="1008062" cy="647700"/>
          </a:xfrm>
          <a:prstGeom prst="line">
            <a:avLst/>
          </a:prstGeom>
          <a:ln w="57150" cap="sq" cmpd="sng">
            <a:solidFill>
              <a:srgbClr val="C4BD97"/>
            </a:solidFill>
            <a:prstDash val="solid"/>
            <a:round/>
            <a:headEnd type="none" w="med" len="med"/>
            <a:tailEnd type="triangle" w="sm" len="sm"/>
          </a:ln>
        </p:spPr>
      </p:sp>
      <p:sp>
        <p:nvSpPr>
          <p:cNvPr id="9225" name="Rectangle 2"/>
          <p:cNvSpPr/>
          <p:nvPr/>
        </p:nvSpPr>
        <p:spPr>
          <a:xfrm>
            <a:off x="3246438" y="4614863"/>
            <a:ext cx="2792412" cy="652462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 defTabSz="457200">
              <a:lnSpc>
                <a:spcPct val="130000"/>
              </a:lnSpc>
              <a:spcBef>
                <a:spcPct val="5000"/>
              </a:spcBef>
              <a:buSzPct val="85000"/>
              <a:buFont typeface="Wingdings" panose="05000000000000000000" pitchFamily="2" charset="2"/>
              <a:buNone/>
            </a:pPr>
            <a:r>
              <a:rPr lang="zh-CN" altLang="en-US" sz="2800" b="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研究生课程进修</a:t>
            </a:r>
            <a:endParaRPr lang="zh-CN" altLang="en-US" sz="2800" b="0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9226" name="Line 16"/>
          <p:cNvSpPr/>
          <p:nvPr/>
        </p:nvSpPr>
        <p:spPr>
          <a:xfrm flipH="1">
            <a:off x="5700713" y="3933825"/>
            <a:ext cx="1223962" cy="647700"/>
          </a:xfrm>
          <a:prstGeom prst="line">
            <a:avLst/>
          </a:prstGeom>
          <a:ln w="57150" cap="sq" cmpd="sng">
            <a:solidFill>
              <a:srgbClr val="C4BD97"/>
            </a:solidFill>
            <a:prstDash val="solid"/>
            <a:round/>
            <a:headEnd type="none" w="med" len="med"/>
            <a:tailEnd type="triangle" w="sm" len="sm"/>
          </a:ln>
        </p:spPr>
      </p:sp>
      <p:sp>
        <p:nvSpPr>
          <p:cNvPr id="9227" name="Rectangle 2"/>
          <p:cNvSpPr/>
          <p:nvPr/>
        </p:nvSpPr>
        <p:spPr>
          <a:xfrm>
            <a:off x="5700713" y="1196975"/>
            <a:ext cx="2376487" cy="64928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defTabSz="457200">
              <a:lnSpc>
                <a:spcPct val="130000"/>
              </a:lnSpc>
              <a:spcBef>
                <a:spcPct val="5000"/>
              </a:spcBef>
              <a:buFont typeface="Wingdings" panose="05000000000000000000" pitchFamily="2" charset="2"/>
              <a:buNone/>
            </a:pPr>
            <a:r>
              <a:rPr lang="en-US" altLang="x-none" sz="3200" b="0" dirty="0">
                <a:solidFill>
                  <a:srgbClr val="0000CC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 </a:t>
            </a:r>
            <a:r>
              <a:rPr lang="zh-CN" altLang="en-US" sz="3200" b="0" dirty="0">
                <a:solidFill>
                  <a:srgbClr val="0000CC"/>
                </a:solidFill>
                <a:latin typeface="隶书" panose="02010509060101010101" pitchFamily="1" charset="-122"/>
                <a:ea typeface="华文新魏" panose="02010800040101010101" pitchFamily="2" charset="-122"/>
              </a:rPr>
              <a:t>非学历教育</a:t>
            </a:r>
            <a:endParaRPr lang="zh-CN" altLang="en-US" sz="3200" b="0" dirty="0">
              <a:solidFill>
                <a:srgbClr val="0000CC"/>
              </a:solidFill>
              <a:latin typeface="隶书" panose="02010509060101010101" pitchFamily="1" charset="-122"/>
              <a:ea typeface="华文新魏" panose="02010800040101010101" pitchFamily="2" charset="-122"/>
            </a:endParaRPr>
          </a:p>
        </p:txBody>
      </p:sp>
      <p:sp>
        <p:nvSpPr>
          <p:cNvPr id="9228" name="Rectangle 2"/>
          <p:cNvSpPr/>
          <p:nvPr/>
        </p:nvSpPr>
        <p:spPr>
          <a:xfrm>
            <a:off x="3627438" y="5905500"/>
            <a:ext cx="2027237" cy="657225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 defTabSz="457200">
              <a:lnSpc>
                <a:spcPct val="130000"/>
              </a:lnSpc>
              <a:spcBef>
                <a:spcPct val="5000"/>
              </a:spcBef>
              <a:buSzPct val="85000"/>
              <a:buFont typeface="Wingdings" panose="05000000000000000000" pitchFamily="2" charset="2"/>
              <a:buNone/>
            </a:pPr>
            <a:r>
              <a:rPr lang="zh-CN" altLang="en-US" sz="2800" b="0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工程硕士</a:t>
            </a:r>
            <a:endParaRPr lang="zh-CN" altLang="en-US" sz="2800" b="0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9229" name="Line 19"/>
          <p:cNvSpPr/>
          <p:nvPr/>
        </p:nvSpPr>
        <p:spPr>
          <a:xfrm>
            <a:off x="4643438" y="5300663"/>
            <a:ext cx="0" cy="576262"/>
          </a:xfrm>
          <a:prstGeom prst="line">
            <a:avLst/>
          </a:prstGeom>
          <a:ln w="57150" cap="flat" cmpd="sng">
            <a:solidFill>
              <a:srgbClr val="C4BD97"/>
            </a:solidFill>
            <a:prstDash val="sysDot"/>
            <a:round/>
            <a:headEnd type="none" w="med" len="med"/>
            <a:tailEnd type="triangle" w="sm" len="sm"/>
          </a:ln>
        </p:spPr>
      </p:sp>
      <p:sp>
        <p:nvSpPr>
          <p:cNvPr id="9230" name="Line 20"/>
          <p:cNvSpPr/>
          <p:nvPr/>
        </p:nvSpPr>
        <p:spPr>
          <a:xfrm flipH="1">
            <a:off x="3203575" y="2565400"/>
            <a:ext cx="2305050" cy="646113"/>
          </a:xfrm>
          <a:prstGeom prst="line">
            <a:avLst/>
          </a:prstGeom>
          <a:ln w="57150" cap="flat" cmpd="sng">
            <a:solidFill>
              <a:srgbClr val="C4BD97"/>
            </a:solidFill>
            <a:prstDash val="dash"/>
            <a:round/>
            <a:headEnd type="none" w="med" len="med"/>
            <a:tailEnd type="triangle" w="sm" len="sm"/>
          </a:ln>
        </p:spPr>
      </p:sp>
      <p:sp>
        <p:nvSpPr>
          <p:cNvPr id="9231" name="Rectangle 2"/>
          <p:cNvSpPr/>
          <p:nvPr/>
        </p:nvSpPr>
        <p:spPr>
          <a:xfrm>
            <a:off x="3779838" y="2781300"/>
            <a:ext cx="1944687" cy="64928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algn="ctr" defTabSz="457200">
              <a:lnSpc>
                <a:spcPct val="130000"/>
              </a:lnSpc>
              <a:spcBef>
                <a:spcPct val="5000"/>
              </a:spcBef>
              <a:buSzPct val="85000"/>
              <a:buFont typeface="Wingdings" panose="05000000000000000000" pitchFamily="2" charset="2"/>
              <a:buNone/>
            </a:pPr>
            <a:r>
              <a:rPr lang="zh-CN" altLang="en-US" sz="2800">
                <a:latin typeface="Times New Roman" panose="02020603050405020304" pitchFamily="2" charset="0"/>
                <a:ea typeface="楷体_GB2312" panose="02010609030101010101" pitchFamily="1" charset="-122"/>
              </a:rPr>
              <a:t>承认学分</a:t>
            </a:r>
            <a:endParaRPr lang="zh-CN" altLang="en-US" sz="2800"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  <p:sp>
        <p:nvSpPr>
          <p:cNvPr id="9232" name="Rectangle 2"/>
          <p:cNvSpPr/>
          <p:nvPr/>
        </p:nvSpPr>
        <p:spPr>
          <a:xfrm>
            <a:off x="4500563" y="5227638"/>
            <a:ext cx="1944687" cy="649287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algn="ctr" defTabSz="457200">
              <a:lnSpc>
                <a:spcPct val="130000"/>
              </a:lnSpc>
              <a:spcBef>
                <a:spcPct val="5000"/>
              </a:spcBef>
              <a:buSzPct val="85000"/>
              <a:buFont typeface="Wingdings" panose="05000000000000000000" pitchFamily="2" charset="2"/>
              <a:buNone/>
            </a:pPr>
            <a:r>
              <a:rPr lang="zh-CN" altLang="en-US" sz="2800">
                <a:latin typeface="Times New Roman" panose="02020603050405020304" pitchFamily="2" charset="0"/>
                <a:ea typeface="楷体_GB2312" panose="02010609030101010101" pitchFamily="1" charset="-122"/>
              </a:rPr>
              <a:t>承认学分</a:t>
            </a:r>
            <a:endParaRPr lang="zh-CN" altLang="en-US" sz="2800"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AutoShape 46"/>
          <p:cNvSpPr/>
          <p:nvPr/>
        </p:nvSpPr>
        <p:spPr>
          <a:xfrm>
            <a:off x="1258888" y="5373688"/>
            <a:ext cx="3167062" cy="647700"/>
          </a:xfrm>
          <a:prstGeom prst="rightArrow">
            <a:avLst>
              <a:gd name="adj1" fmla="val 50000"/>
              <a:gd name="adj2" fmla="val 122197"/>
            </a:avLst>
          </a:prstGeom>
          <a:solidFill>
            <a:srgbClr val="003366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rPr>
              <a:t>专本套读针对人群</a:t>
            </a:r>
            <a:endParaRPr lang="zh-CN" altLang="en-US" sz="1800">
              <a:solidFill>
                <a:schemeClr val="bg1"/>
              </a:solidFill>
              <a:latin typeface="隶书" panose="02010509060101010101" pitchFamily="1" charset="-122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242" name="Oval 47"/>
          <p:cNvSpPr/>
          <p:nvPr/>
        </p:nvSpPr>
        <p:spPr>
          <a:xfrm>
            <a:off x="4643438" y="5084763"/>
            <a:ext cx="3457575" cy="1223962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36000" tIns="36000" rIns="36000" bIns="36000" anchor="ctr"/>
          <a:p>
            <a:pPr algn="ctr" eaLnBrk="0" hangingPunct="0"/>
            <a:r>
              <a:rPr lang="zh-CN" altLang="en-US" sz="20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rPr>
              <a:t>有志自我提升的</a:t>
            </a:r>
            <a:endParaRPr lang="zh-CN" altLang="en-US" sz="2000">
              <a:solidFill>
                <a:schemeClr val="bg1"/>
              </a:solidFill>
              <a:latin typeface="隶书" panose="02010509060101010101" pitchFamily="1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algn="ctr" eaLnBrk="0" hangingPunct="0"/>
            <a:r>
              <a:rPr lang="zh-CN" altLang="en-US" sz="20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rPr>
              <a:t>在校专科学生</a:t>
            </a:r>
            <a:endParaRPr lang="zh-CN" altLang="en-US" sz="2000">
              <a:solidFill>
                <a:schemeClr val="bg1"/>
              </a:solidFill>
              <a:latin typeface="隶书" panose="02010509060101010101" pitchFamily="1" charset="-122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243" name="Rectangle 3"/>
          <p:cNvSpPr/>
          <p:nvPr/>
        </p:nvSpPr>
        <p:spPr>
          <a:xfrm>
            <a:off x="457200" y="1557338"/>
            <a:ext cx="8229600" cy="3600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dirty="0"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rPr>
              <a:t>          </a:t>
            </a:r>
            <a:r>
              <a:rPr lang="en-US" altLang="x-none" sz="24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sz="2400" dirty="0"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rPr>
              <a:t>、 提供西安交通大学的优质教育资源，让有需求的专科在读同学优先进行学习的教育项目。</a:t>
            </a:r>
            <a:endParaRPr lang="zh-CN" altLang="en-US" sz="2400" dirty="0">
              <a:latin typeface="隶书" panose="02010509060101010101" pitchFamily="1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dirty="0"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rPr>
              <a:t>          </a:t>
            </a:r>
            <a:r>
              <a:rPr lang="en-US" altLang="x-none" sz="24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</a:t>
            </a:r>
            <a:r>
              <a:rPr lang="zh-CN" altLang="en-US" sz="2400" dirty="0"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rPr>
              <a:t>、意义在于没有具备进入本科学历教育的学习条件之前，可以利用目前在校的充裕时间进行本科阶段的课程学习，</a:t>
            </a:r>
            <a:r>
              <a:rPr lang="zh-CN" altLang="en-US" sz="2400" dirty="0">
                <a:solidFill>
                  <a:schemeClr val="folHlink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rPr>
              <a:t>积累学分</a:t>
            </a:r>
            <a:r>
              <a:rPr lang="zh-CN" altLang="en-US" sz="2400" dirty="0"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rPr>
              <a:t>。</a:t>
            </a:r>
            <a:endParaRPr lang="en-US" altLang="x-none" sz="2400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en-US" altLang="x-none" sz="24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       3</a:t>
            </a:r>
            <a:r>
              <a:rPr lang="zh-CN" altLang="en-US" sz="2400" dirty="0"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rPr>
              <a:t>、 获得相关课程成绩单及结业证书。</a:t>
            </a:r>
            <a:endParaRPr lang="zh-CN" altLang="en-US" sz="2400" dirty="0">
              <a:latin typeface="隶书" panose="02010509060101010101" pitchFamily="1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dirty="0"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rPr>
              <a:t>           </a:t>
            </a:r>
            <a:endParaRPr lang="zh-CN" altLang="en-US" sz="2400" dirty="0">
              <a:latin typeface="隶书" panose="02010509060101010101" pitchFamily="1" charset="-122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244" name="Rectangle 2"/>
          <p:cNvSpPr/>
          <p:nvPr/>
        </p:nvSpPr>
        <p:spPr>
          <a:xfrm>
            <a:off x="468313" y="981075"/>
            <a:ext cx="4824412" cy="431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eaLnBrk="0" hangingPunct="0"/>
            <a:r>
              <a:rPr lang="zh-CN" altLang="en-US" sz="2800">
                <a:solidFill>
                  <a:srgbClr val="003366"/>
                </a:solidFill>
                <a:latin typeface="黑体" panose="02010600030101010101" pitchFamily="1" charset="-122"/>
                <a:ea typeface="黑体" panose="02010600030101010101" pitchFamily="1" charset="-122"/>
                <a:sym typeface="Arial" panose="020B0604020202020204" pitchFamily="34" charset="0"/>
              </a:rPr>
              <a:t>专本套读实验班</a:t>
            </a:r>
            <a:endParaRPr lang="zh-CN" altLang="en-US" sz="2800">
              <a:solidFill>
                <a:srgbClr val="003366"/>
              </a:solidFill>
              <a:latin typeface="黑体" panose="02010600030101010101" pitchFamily="1" charset="-122"/>
              <a:ea typeface="黑体" panose="02010600030101010101" pitchFamily="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wrap="square" anchor="ctr"/>
          <a:p>
            <a:r>
              <a:rPr lang="zh-CN" altLang="en-US" sz="2800" b="1">
                <a:solidFill>
                  <a:srgbClr val="003366"/>
                </a:solidFill>
              </a:rPr>
              <a:t>国家给予的政策支持：</a:t>
            </a:r>
            <a:endParaRPr lang="zh-CN" altLang="en-US" sz="2800" b="1">
              <a:solidFill>
                <a:srgbClr val="003366"/>
              </a:solidFill>
            </a:endParaRPr>
          </a:p>
        </p:txBody>
      </p:sp>
      <p:sp>
        <p:nvSpPr>
          <p:cNvPr id="11267" name="内容占位符 2"/>
          <p:cNvSpPr txBox="1"/>
          <p:nvPr/>
        </p:nvSpPr>
        <p:spPr>
          <a:xfrm>
            <a:off x="250825" y="1771650"/>
            <a:ext cx="8642350" cy="44656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b="0" i="0" u="none" kern="1200" baseline="0">
                <a:solidFill>
                  <a:schemeClr val="bg2"/>
                </a:solidFill>
                <a:latin typeface="Arial" panose="020B0604020202020204" pitchFamily="34" charset="0"/>
                <a:ea typeface="黑体" panose="02010600030101010101" pitchFamily="1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2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fontAlgn="base">
              <a:lnSpc>
                <a:spcPct val="115000"/>
              </a:lnSpc>
            </a:pPr>
            <a:r>
              <a:rPr lang="zh-CN" altLang="en-US" b="1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教育部</a:t>
            </a:r>
            <a:r>
              <a:rPr lang="en-US" altLang="x-none" b="1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【</a:t>
            </a:r>
            <a:r>
              <a:rPr lang="zh-CN" altLang="en-US" b="1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教职成司函</a:t>
            </a:r>
            <a:r>
              <a:rPr lang="en-US" altLang="x-none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[2015]38</a:t>
            </a:r>
            <a:r>
              <a:rPr lang="zh-CN" altLang="en-US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号</a:t>
            </a:r>
            <a:r>
              <a:rPr lang="en-US" altLang="x-none" b="1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】</a:t>
            </a:r>
            <a:r>
              <a:rPr lang="zh-CN" altLang="en-US" b="1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关于印发</a:t>
            </a:r>
            <a:r>
              <a:rPr lang="en-US" altLang="x-none" b="1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《</a:t>
            </a:r>
            <a:r>
              <a:rPr lang="zh-CN" altLang="en-US" b="1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职业教育与继续教育</a:t>
            </a:r>
            <a:r>
              <a:rPr lang="en-US" altLang="x-none" b="1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2015</a:t>
            </a:r>
            <a:r>
              <a:rPr lang="zh-CN" altLang="en-US" b="1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年工作要点</a:t>
            </a:r>
            <a:r>
              <a:rPr lang="en-US" altLang="x-none" b="1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》</a:t>
            </a:r>
            <a:r>
              <a:rPr lang="zh-CN" altLang="en-US" b="1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的函：</a:t>
            </a:r>
            <a:r>
              <a:rPr lang="zh-CN" altLang="en-US" strike="noStrike" noProof="1" dirty="0">
                <a:solidFill>
                  <a:srgbClr val="003366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altLang="en-US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印发推进</a:t>
            </a:r>
            <a:r>
              <a:rPr lang="zh-CN" altLang="en-US" strike="noStrike" noProof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普通高校、高职院校、成人高校学习成果积累与转换工作的意见，启动学习成果认证、学分积累和转换试点工作。</a:t>
            </a:r>
            <a:r>
              <a:rPr lang="zh-CN" altLang="en-US" strike="noStrike" noProof="1" dirty="0">
                <a:solidFill>
                  <a:srgbClr val="003366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”</a:t>
            </a:r>
            <a:endParaRPr lang="en-US" altLang="x-none" strike="noStrike" noProof="1" dirty="0">
              <a:solidFill>
                <a:srgbClr val="003366"/>
              </a:solidFill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marL="342900" lvl="0" indent="-342900" fontAlgn="base">
              <a:lnSpc>
                <a:spcPct val="115000"/>
              </a:lnSpc>
            </a:pPr>
            <a:r>
              <a:rPr lang="zh-CN" altLang="en-US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 </a:t>
            </a:r>
            <a:r>
              <a:rPr lang="zh-CN" altLang="en-US" b="1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（</a:t>
            </a:r>
            <a:r>
              <a:rPr lang="zh-CN" altLang="en-US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陕教规范</a:t>
            </a:r>
            <a:r>
              <a:rPr lang="en-US" altLang="x-none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〔2015〕9</a:t>
            </a:r>
            <a:r>
              <a:rPr lang="zh-CN" altLang="en-US" b="1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黑体" panose="02010600030101010101" pitchFamily="1" charset="-122"/>
                <a:cs typeface="+mn-ea"/>
                <a:sym typeface="Arial" panose="020B0604020202020204" pitchFamily="34" charset="0"/>
              </a:rPr>
              <a:t>号）陕西省教育厅关于深化改革提高高等继续教育质量的意见：</a:t>
            </a:r>
            <a:r>
              <a:rPr lang="zh-CN" altLang="en-US" strike="noStrike" noProof="1" dirty="0">
                <a:solidFill>
                  <a:srgbClr val="003366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“ </a:t>
            </a:r>
            <a:r>
              <a:rPr lang="zh-CN" altLang="en-US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六、</a:t>
            </a:r>
            <a:r>
              <a:rPr lang="zh-CN" altLang="en-US" u="sng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建设学分银行并发挥作用</a:t>
            </a:r>
            <a:r>
              <a:rPr lang="zh-CN" altLang="en-US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。依托省高等继续教育学会，推进学分银行建设，加快信息化教学平台建设与资源开发应用。建立高等继续教育学习制度、</a:t>
            </a:r>
            <a:r>
              <a:rPr lang="zh-CN" altLang="en-US" strike="noStrike" noProof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学分积累与转换制度</a:t>
            </a:r>
            <a:r>
              <a:rPr lang="zh-CN" altLang="en-US" strike="noStrike" noProof="1" dirty="0">
                <a:solidFill>
                  <a:srgbClr val="003366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和以学分银行为特色的学分互认制度，实现不同类型学习成果的互认、衔接以及资源共享。加入高等继续教育学分银行的联盟学校，要积极提供优质网络课程互选共享。加强高校内相近专业、高校间同类专业的合作，鼓励省外高水平大学和优势特色专业参与我省高等继续教育</a:t>
            </a:r>
            <a:r>
              <a:rPr lang="zh-CN" altLang="en-US" strike="noStrike" noProof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学分银行，建设资源共享课程。</a:t>
            </a:r>
            <a:r>
              <a:rPr lang="zh-CN" altLang="en-US" strike="noStrike" noProof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Arial" panose="020B0604020202020204" pitchFamily="34" charset="0"/>
              </a:rPr>
              <a:t>”</a:t>
            </a:r>
            <a:endParaRPr lang="zh-CN" altLang="en-US" strike="noStrike" noProof="1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90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205038"/>
            <a:ext cx="8497888" cy="3095625"/>
          </a:xfrm>
          <a:prstGeom prst="rect">
            <a:avLst/>
          </a:prstGeom>
          <a:solidFill>
            <a:schemeClr val="tx2">
              <a:alpha val="89999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2291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338" y="3068638"/>
            <a:ext cx="3816350" cy="227806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pic>
        <p:nvPicPr>
          <p:cNvPr id="12292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213" y="3933825"/>
            <a:ext cx="3744912" cy="2173288"/>
          </a:xfrm>
          <a:prstGeom prst="rect">
            <a:avLst/>
          </a:prstGeom>
          <a:noFill/>
          <a:ln w="9525">
            <a:noFill/>
          </a:ln>
          <a:effectLst>
            <a:outerShdw dist="89803" dir="2699999" algn="ctr" rotWithShape="0">
              <a:schemeClr val="tx2">
                <a:alpha val="50000"/>
              </a:schemeClr>
            </a:outerShdw>
          </a:effectLst>
        </p:spPr>
      </p:pic>
      <p:pic>
        <p:nvPicPr>
          <p:cNvPr id="12293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13" y="4437063"/>
            <a:ext cx="3744912" cy="2189162"/>
          </a:xfrm>
          <a:prstGeom prst="rect">
            <a:avLst/>
          </a:prstGeom>
          <a:noFill/>
          <a:ln w="9525">
            <a:noFill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388" y="620713"/>
            <a:ext cx="3132137" cy="431800"/>
          </a:xfrm>
          <a:ln/>
        </p:spPr>
        <p:txBody>
          <a:bodyPr wrap="square" anchor="ctr"/>
          <a:p>
            <a:r>
              <a:rPr lang="zh-CN" altLang="en-US" b="1">
                <a:solidFill>
                  <a:schemeClr val="tx2"/>
                </a:solidFill>
              </a:rPr>
              <a:t>网络课件在线学习</a:t>
            </a:r>
            <a:endParaRPr lang="zh-CN" altLang="en-US" b="1">
              <a:solidFill>
                <a:schemeClr val="tx2"/>
              </a:solidFill>
            </a:endParaRPr>
          </a:p>
        </p:txBody>
      </p:sp>
      <p:pic>
        <p:nvPicPr>
          <p:cNvPr id="12294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675" y="549275"/>
            <a:ext cx="4551363" cy="1193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6" name="AutoShape 11"/>
          <p:cNvSpPr/>
          <p:nvPr/>
        </p:nvSpPr>
        <p:spPr>
          <a:xfrm>
            <a:off x="4572000" y="1700213"/>
            <a:ext cx="504825" cy="503237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p>
            <a:pPr eaLnBrk="0" hangingPunct="0"/>
            <a:endParaRPr lang="zh-CN" altLang="en-US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AutoShape 9"/>
          <p:cNvSpPr/>
          <p:nvPr/>
        </p:nvSpPr>
        <p:spPr>
          <a:xfrm>
            <a:off x="4211638" y="3911600"/>
            <a:ext cx="576262" cy="790575"/>
          </a:xfrm>
          <a:prstGeom prst="downArrow">
            <a:avLst>
              <a:gd name="adj1" fmla="val 50000"/>
              <a:gd name="adj2" fmla="val 34284"/>
            </a:avLst>
          </a:prstGeom>
          <a:solidFill>
            <a:schemeClr val="folHlink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p>
            <a:pPr algn="ctr" eaLnBrk="0" hangingPunct="0"/>
            <a:endParaRPr lang="zh-CN" altLang="en-US">
              <a:solidFill>
                <a:schemeClr val="folHlink"/>
              </a:solidFill>
              <a:latin typeface="隶书" panose="02010509060101010101" pitchFamily="1" charset="-122"/>
              <a:ea typeface="隶书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388" y="620713"/>
            <a:ext cx="3132137" cy="431800"/>
          </a:xfrm>
          <a:ln/>
        </p:spPr>
        <p:txBody>
          <a:bodyPr wrap="square" anchor="ctr"/>
          <a:p>
            <a:r>
              <a:rPr lang="zh-CN" altLang="en-US" b="1">
                <a:solidFill>
                  <a:schemeClr val="tx2"/>
                </a:solidFill>
              </a:rPr>
              <a:t>教学资料</a:t>
            </a:r>
            <a:endParaRPr lang="zh-CN" altLang="en-US" b="1">
              <a:solidFill>
                <a:schemeClr val="tx2"/>
              </a:solidFill>
            </a:endParaRPr>
          </a:p>
        </p:txBody>
      </p:sp>
      <p:pic>
        <p:nvPicPr>
          <p:cNvPr id="13315" name="Picture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196975"/>
            <a:ext cx="8496300" cy="5040313"/>
          </a:xfrm>
          <a:prstGeom prst="rect">
            <a:avLst/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pic>
        <p:nvPicPr>
          <p:cNvPr id="1331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175" y="5432425"/>
            <a:ext cx="7056438" cy="914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8" name="Pictur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913" y="3789363"/>
            <a:ext cx="6192837" cy="282575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sp>
        <p:nvSpPr>
          <p:cNvPr id="14339" name="AutoShape 10"/>
          <p:cNvSpPr/>
          <p:nvPr/>
        </p:nvSpPr>
        <p:spPr>
          <a:xfrm>
            <a:off x="4067175" y="3357563"/>
            <a:ext cx="649288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p>
            <a:pPr algn="ctr" eaLnBrk="0" hangingPunct="0"/>
            <a:endParaRPr lang="zh-CN" altLang="en-US">
              <a:solidFill>
                <a:schemeClr val="folHlink"/>
              </a:solidFill>
              <a:latin typeface="隶书" panose="02010509060101010101" pitchFamily="1" charset="-122"/>
              <a:ea typeface="隶书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4463" y="620713"/>
            <a:ext cx="3132137" cy="431800"/>
          </a:xfrm>
          <a:ln/>
        </p:spPr>
        <p:txBody>
          <a:bodyPr wrap="square" anchor="ctr"/>
          <a:p>
            <a:r>
              <a:rPr lang="zh-CN" altLang="en-US" b="1">
                <a:solidFill>
                  <a:schemeClr val="tx2"/>
                </a:solidFill>
              </a:rPr>
              <a:t>答疑论坛在线辅导</a:t>
            </a:r>
            <a:endParaRPr lang="zh-CN" altLang="en-US" b="1">
              <a:solidFill>
                <a:schemeClr val="tx2"/>
              </a:solidFill>
            </a:endParaRPr>
          </a:p>
        </p:txBody>
      </p:sp>
      <p:pic>
        <p:nvPicPr>
          <p:cNvPr id="14340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913" y="1052513"/>
            <a:ext cx="6192837" cy="2233612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1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13" y="1341438"/>
            <a:ext cx="8207375" cy="376237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179388" y="620713"/>
            <a:ext cx="3132137" cy="431800"/>
          </a:xfrm>
          <a:ln/>
        </p:spPr>
        <p:txBody>
          <a:bodyPr wrap="square" anchor="ctr"/>
          <a:p>
            <a:r>
              <a:rPr lang="zh-CN" altLang="en-US" b="1">
                <a:solidFill>
                  <a:schemeClr val="tx2"/>
                </a:solidFill>
              </a:rPr>
              <a:t>在线作业、离线作业系统</a:t>
            </a:r>
            <a:endParaRPr lang="zh-CN" alt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5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088" y="981075"/>
            <a:ext cx="7058025" cy="1727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pic>
        <p:nvPicPr>
          <p:cNvPr id="1638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88" y="3141663"/>
            <a:ext cx="7056437" cy="18002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sp>
        <p:nvSpPr>
          <p:cNvPr id="16387" name="AutoShape 7"/>
          <p:cNvSpPr/>
          <p:nvPr/>
        </p:nvSpPr>
        <p:spPr>
          <a:xfrm>
            <a:off x="4211638" y="2708275"/>
            <a:ext cx="576262" cy="433388"/>
          </a:xfrm>
          <a:prstGeom prst="downArrow">
            <a:avLst>
              <a:gd name="adj1" fmla="val 32027"/>
              <a:gd name="adj2" fmla="val 27930"/>
            </a:avLst>
          </a:prstGeom>
          <a:solidFill>
            <a:schemeClr val="folHlink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p>
            <a:pPr eaLnBrk="0" hangingPunct="0"/>
            <a:endParaRPr lang="zh-CN" altLang="en-US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6388" name="标题 1"/>
          <p:cNvSpPr>
            <a:spLocks noGrp="1"/>
          </p:cNvSpPr>
          <p:nvPr>
            <p:ph type="title"/>
          </p:nvPr>
        </p:nvSpPr>
        <p:spPr>
          <a:xfrm>
            <a:off x="179388" y="549275"/>
            <a:ext cx="3132137" cy="431800"/>
          </a:xfrm>
          <a:ln/>
        </p:spPr>
        <p:txBody>
          <a:bodyPr wrap="square" anchor="ctr"/>
          <a:p>
            <a:r>
              <a:rPr lang="zh-CN" altLang="en-US" b="1">
                <a:solidFill>
                  <a:schemeClr val="tx2"/>
                </a:solidFill>
              </a:rPr>
              <a:t>线上、线下考试系统</a:t>
            </a:r>
            <a:endParaRPr lang="zh-CN" altLang="en-US" b="1">
              <a:solidFill>
                <a:schemeClr val="tx2"/>
              </a:solidFill>
            </a:endParaRPr>
          </a:p>
        </p:txBody>
      </p:sp>
      <p:pic>
        <p:nvPicPr>
          <p:cNvPr id="16389" name="Picture 16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988" y="5084763"/>
            <a:ext cx="6651625" cy="1525587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chemeClr val="tx2"/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409" name="Rectangle 5"/>
          <p:cNvGrpSpPr/>
          <p:nvPr/>
        </p:nvGrpSpPr>
        <p:grpSpPr>
          <a:xfrm>
            <a:off x="395288" y="836613"/>
            <a:ext cx="8372475" cy="5389562"/>
            <a:chOff x="0" y="0"/>
            <a:chExt cx="2033" cy="4442"/>
          </a:xfrm>
        </p:grpSpPr>
        <p:sp>
          <p:nvSpPr>
            <p:cNvPr id="17410" name="_s89094"/>
            <p:cNvSpPr/>
            <p:nvPr/>
          </p:nvSpPr>
          <p:spPr>
            <a:xfrm>
              <a:off x="576" y="0"/>
              <a:ext cx="864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454545">
                    <a:alpha val="100000"/>
                  </a:srgbClr>
                </a:gs>
                <a:gs pos="5000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2400" b="0">
                  <a:solidFill>
                    <a:schemeClr val="bg1"/>
                  </a:solidFill>
                  <a:latin typeface="隶书" panose="02010509060101010101" pitchFamily="1" charset="-122"/>
                  <a:ea typeface="黑体" panose="02010600030101010101" pitchFamily="1" charset="-122"/>
                  <a:sym typeface="Arial" panose="020B0604020202020204" pitchFamily="34" charset="0"/>
                </a:rPr>
                <a:t>专本套读专业</a:t>
              </a:r>
              <a:endParaRPr lang="zh-CN" altLang="en-US" sz="2400" b="0">
                <a:solidFill>
                  <a:schemeClr val="bg1"/>
                </a:solidFill>
                <a:latin typeface="隶书" panose="02010509060101010101" pitchFamily="1" charset="-122"/>
                <a:ea typeface="黑体" panose="02010600030101010101" pitchFamily="1" charset="-122"/>
                <a:sym typeface="Arial" panose="020B0604020202020204" pitchFamily="34" charset="0"/>
              </a:endParaRPr>
            </a:p>
          </p:txBody>
        </p:sp>
        <p:sp>
          <p:nvSpPr>
            <p:cNvPr id="17411" name="AutoShape 4"/>
            <p:cNvSpPr>
              <a:spLocks noChangeAspect="1" noTextEdit="1"/>
            </p:cNvSpPr>
            <p:nvPr/>
          </p:nvSpPr>
          <p:spPr>
            <a:xfrm>
              <a:off x="17" y="697"/>
              <a:ext cx="2016" cy="3745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anchor="t"/>
            <a:p>
              <a:pPr eaLnBrk="0" hangingPunct="0"/>
              <a:endParaRPr lang="zh-CN" altLang="en-US">
                <a:latin typeface="隶书" panose="02010509060101010101" pitchFamily="1" charset="-122"/>
                <a:ea typeface="隶书" panose="02010509060101010101" pitchFamily="1" charset="-122"/>
              </a:endParaRPr>
            </a:p>
          </p:txBody>
        </p:sp>
        <p:cxnSp>
          <p:nvCxnSpPr>
            <p:cNvPr id="17412" name="_s89136"/>
            <p:cNvCxnSpPr>
              <a:stCxn id="17443" idx="1"/>
              <a:endCxn id="17410" idx="2"/>
            </p:cNvCxnSpPr>
            <p:nvPr/>
          </p:nvCxnSpPr>
          <p:spPr>
            <a:xfrm rot="10800000">
              <a:off x="1008" y="288"/>
              <a:ext cx="146" cy="3361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13" name="_s89130"/>
            <p:cNvCxnSpPr>
              <a:stCxn id="17442" idx="3"/>
              <a:endCxn id="17410" idx="2"/>
            </p:cNvCxnSpPr>
            <p:nvPr/>
          </p:nvCxnSpPr>
          <p:spPr>
            <a:xfrm flipV="1">
              <a:off x="864" y="288"/>
              <a:ext cx="144" cy="3362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14" name="_s89128"/>
            <p:cNvCxnSpPr>
              <a:stCxn id="17441" idx="1"/>
              <a:endCxn id="17410" idx="2"/>
            </p:cNvCxnSpPr>
            <p:nvPr/>
          </p:nvCxnSpPr>
          <p:spPr>
            <a:xfrm rot="10800000">
              <a:off x="1008" y="288"/>
              <a:ext cx="144" cy="2930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15" name="_s89126"/>
            <p:cNvCxnSpPr>
              <a:stCxn id="17440" idx="3"/>
              <a:endCxn id="17410" idx="2"/>
            </p:cNvCxnSpPr>
            <p:nvPr/>
          </p:nvCxnSpPr>
          <p:spPr>
            <a:xfrm flipV="1">
              <a:off x="864" y="288"/>
              <a:ext cx="144" cy="2930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16" name="_s89124"/>
            <p:cNvCxnSpPr>
              <a:stCxn id="17439" idx="1"/>
              <a:endCxn id="17410" idx="2"/>
            </p:cNvCxnSpPr>
            <p:nvPr/>
          </p:nvCxnSpPr>
          <p:spPr>
            <a:xfrm rot="10800000">
              <a:off x="1008" y="288"/>
              <a:ext cx="144" cy="2498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17" name="_s89122"/>
            <p:cNvCxnSpPr>
              <a:stCxn id="17438" idx="3"/>
              <a:endCxn id="17410" idx="2"/>
            </p:cNvCxnSpPr>
            <p:nvPr/>
          </p:nvCxnSpPr>
          <p:spPr>
            <a:xfrm flipV="1">
              <a:off x="864" y="288"/>
              <a:ext cx="144" cy="2497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18" name="_s89120"/>
            <p:cNvCxnSpPr>
              <a:stCxn id="17437" idx="1"/>
              <a:endCxn id="17410" idx="2"/>
            </p:cNvCxnSpPr>
            <p:nvPr/>
          </p:nvCxnSpPr>
          <p:spPr>
            <a:xfrm rot="10800000">
              <a:off x="1008" y="288"/>
              <a:ext cx="144" cy="2066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19" name="_s89118"/>
            <p:cNvCxnSpPr>
              <a:stCxn id="17436" idx="3"/>
              <a:endCxn id="17410" idx="2"/>
            </p:cNvCxnSpPr>
            <p:nvPr/>
          </p:nvCxnSpPr>
          <p:spPr>
            <a:xfrm flipV="1">
              <a:off x="864" y="288"/>
              <a:ext cx="144" cy="2066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20" name="_s89116"/>
            <p:cNvCxnSpPr>
              <a:stCxn id="17435" idx="1"/>
              <a:endCxn id="17410" idx="2"/>
            </p:cNvCxnSpPr>
            <p:nvPr/>
          </p:nvCxnSpPr>
          <p:spPr>
            <a:xfrm rot="10800000">
              <a:off x="1008" y="288"/>
              <a:ext cx="144" cy="1634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21" name="_s89114"/>
            <p:cNvCxnSpPr>
              <a:stCxn id="17434" idx="3"/>
              <a:endCxn id="17410" idx="2"/>
            </p:cNvCxnSpPr>
            <p:nvPr/>
          </p:nvCxnSpPr>
          <p:spPr>
            <a:xfrm flipV="1">
              <a:off x="864" y="288"/>
              <a:ext cx="144" cy="1634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22" name="_s89112"/>
            <p:cNvCxnSpPr>
              <a:stCxn id="17433" idx="1"/>
              <a:endCxn id="17410" idx="2"/>
            </p:cNvCxnSpPr>
            <p:nvPr/>
          </p:nvCxnSpPr>
          <p:spPr>
            <a:xfrm rot="10800000">
              <a:off x="1008" y="288"/>
              <a:ext cx="144" cy="1202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23" name="_s89110"/>
            <p:cNvCxnSpPr>
              <a:stCxn id="17432" idx="3"/>
              <a:endCxn id="17410" idx="2"/>
            </p:cNvCxnSpPr>
            <p:nvPr/>
          </p:nvCxnSpPr>
          <p:spPr>
            <a:xfrm flipV="1">
              <a:off x="864" y="288"/>
              <a:ext cx="144" cy="1202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24" name="_s89104"/>
            <p:cNvCxnSpPr>
              <a:stCxn id="17431" idx="1"/>
              <a:endCxn id="17410" idx="2"/>
            </p:cNvCxnSpPr>
            <p:nvPr/>
          </p:nvCxnSpPr>
          <p:spPr>
            <a:xfrm rot="10800000">
              <a:off x="1008" y="288"/>
              <a:ext cx="144" cy="770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25" name="_s89100"/>
            <p:cNvCxnSpPr>
              <a:stCxn id="17430" idx="3"/>
              <a:endCxn id="17410" idx="2"/>
            </p:cNvCxnSpPr>
            <p:nvPr/>
          </p:nvCxnSpPr>
          <p:spPr>
            <a:xfrm flipV="1">
              <a:off x="864" y="288"/>
              <a:ext cx="144" cy="770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26" name="_s89099"/>
            <p:cNvCxnSpPr>
              <a:stCxn id="17429" idx="1"/>
              <a:endCxn id="17410" idx="2"/>
            </p:cNvCxnSpPr>
            <p:nvPr/>
          </p:nvCxnSpPr>
          <p:spPr>
            <a:xfrm rot="10800000">
              <a:off x="1008" y="288"/>
              <a:ext cx="144" cy="338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427" name="_s89098"/>
            <p:cNvCxnSpPr>
              <a:stCxn id="17428" idx="3"/>
              <a:endCxn id="17410" idx="2"/>
            </p:cNvCxnSpPr>
            <p:nvPr/>
          </p:nvCxnSpPr>
          <p:spPr>
            <a:xfrm flipV="1">
              <a:off x="864" y="288"/>
              <a:ext cx="144" cy="338"/>
            </a:xfrm>
            <a:prstGeom prst="bentConnector2">
              <a:avLst/>
            </a:prstGeom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17428" name="_s89095">
              <a:hlinkClick r:id="rId1" action="ppaction://hlinkfile"/>
            </p:cNvPr>
            <p:cNvSpPr/>
            <p:nvPr/>
          </p:nvSpPr>
          <p:spPr>
            <a:xfrm>
              <a:off x="0" y="481"/>
              <a:ext cx="864" cy="28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600"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2" action="ppaction://hlinksldjump"/>
                </a:rPr>
                <a:t>会计学</a:t>
              </a:r>
              <a:endParaRPr lang="zh-CN" altLang="en-US" sz="1600"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29" name="_s89096">
              <a:hlinkClick r:id="rId3" action="ppaction://hlinkfile"/>
            </p:cNvPr>
            <p:cNvSpPr/>
            <p:nvPr/>
          </p:nvSpPr>
          <p:spPr>
            <a:xfrm>
              <a:off x="1152" y="481"/>
              <a:ext cx="864" cy="28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6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4" action="ppaction://hlinksldjump"/>
                </a:rPr>
                <a:t>金融学</a:t>
              </a:r>
              <a:endParaRPr lang="zh-CN" altLang="en-US" sz="16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30" name="_s89097">
              <a:hlinkClick r:id="rId5" action="ppaction://hlinkfile"/>
            </p:cNvPr>
            <p:cNvSpPr/>
            <p:nvPr/>
          </p:nvSpPr>
          <p:spPr>
            <a:xfrm>
              <a:off x="0" y="915"/>
              <a:ext cx="864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6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6" action="ppaction://hlinksldjump"/>
                </a:rPr>
                <a:t>管理科学（项目管理方向）</a:t>
              </a:r>
              <a:endParaRPr lang="zh-CN" altLang="en-US" sz="16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31" name="_s89103">
              <a:hlinkClick r:id="rId7" action="ppaction://hlinkfile"/>
            </p:cNvPr>
            <p:cNvSpPr/>
            <p:nvPr/>
          </p:nvSpPr>
          <p:spPr>
            <a:xfrm>
              <a:off x="1152" y="915"/>
              <a:ext cx="864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6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8" action="ppaction://hlinksldjump"/>
                </a:rPr>
                <a:t>管理科学（商务管理方向）</a:t>
              </a:r>
              <a:endParaRPr lang="zh-CN" altLang="en-US" sz="16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32" name="_s89109">
              <a:hlinkClick r:id="rId9" action="ppaction://hlinkfile"/>
            </p:cNvPr>
            <p:cNvSpPr/>
            <p:nvPr/>
          </p:nvSpPr>
          <p:spPr>
            <a:xfrm>
              <a:off x="0" y="1346"/>
              <a:ext cx="864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6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10" action="ppaction://hlinksldjump"/>
                </a:rPr>
                <a:t>经济学</a:t>
              </a:r>
              <a:endParaRPr lang="zh-CN" altLang="en-US" sz="16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33" name="_s89111">
              <a:hlinkClick r:id="rId11" action="ppaction://hlinkfile"/>
            </p:cNvPr>
            <p:cNvSpPr/>
            <p:nvPr/>
          </p:nvSpPr>
          <p:spPr>
            <a:xfrm>
              <a:off x="1152" y="1346"/>
              <a:ext cx="864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6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12" action="ppaction://hlinksldjump"/>
                </a:rPr>
                <a:t>工商管理</a:t>
              </a:r>
              <a:endParaRPr lang="zh-CN" altLang="en-US" sz="16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34" name="_s89113">
              <a:hlinkClick r:id="rId13" action="ppaction://hlinkfile"/>
            </p:cNvPr>
            <p:cNvSpPr/>
            <p:nvPr/>
          </p:nvSpPr>
          <p:spPr>
            <a:xfrm>
              <a:off x="0" y="1778"/>
              <a:ext cx="864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8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14" action="ppaction://hlinksldjump"/>
                </a:rPr>
                <a:t>法学</a:t>
              </a:r>
              <a:endParaRPr lang="zh-CN" altLang="en-US" sz="18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35" name="_s89115">
              <a:hlinkClick r:id="rId15" action="ppaction://hlinkfile"/>
            </p:cNvPr>
            <p:cNvSpPr/>
            <p:nvPr/>
          </p:nvSpPr>
          <p:spPr>
            <a:xfrm>
              <a:off x="1152" y="1778"/>
              <a:ext cx="864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6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16" action="ppaction://hlinksldjump"/>
                </a:rPr>
                <a:t>药学</a:t>
              </a:r>
              <a:endParaRPr lang="zh-CN" altLang="en-US" sz="16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36" name="_s89117">
              <a:hlinkClick r:id="rId17" action="ppaction://hlinkfile"/>
            </p:cNvPr>
            <p:cNvSpPr/>
            <p:nvPr/>
          </p:nvSpPr>
          <p:spPr>
            <a:xfrm>
              <a:off x="0" y="2210"/>
              <a:ext cx="864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6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18" action="ppaction://hlinksldjump"/>
                </a:rPr>
                <a:t>计算机科学与技术</a:t>
              </a:r>
              <a:endParaRPr lang="zh-CN" altLang="en-US" sz="16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37" name="_s89119">
              <a:hlinkClick r:id="rId19" action="ppaction://hlinkfile"/>
            </p:cNvPr>
            <p:cNvSpPr/>
            <p:nvPr/>
          </p:nvSpPr>
          <p:spPr>
            <a:xfrm>
              <a:off x="1152" y="2210"/>
              <a:ext cx="864" cy="28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6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20" action="ppaction://hlinksldjump"/>
                </a:rPr>
                <a:t>机械工程及自动化</a:t>
              </a:r>
              <a:endParaRPr lang="zh-CN" altLang="en-US" sz="16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38" name="_s89121">
              <a:hlinkClick r:id="rId21" action="ppaction://hlinkfile"/>
            </p:cNvPr>
            <p:cNvSpPr/>
            <p:nvPr/>
          </p:nvSpPr>
          <p:spPr>
            <a:xfrm>
              <a:off x="0" y="2642"/>
              <a:ext cx="864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6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22" action="ppaction://hlinksldjump"/>
                </a:rPr>
                <a:t>环境工程</a:t>
              </a:r>
              <a:endParaRPr lang="zh-CN" altLang="en-US" sz="16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39" name="_s89123">
              <a:hlinkClick r:id="rId23" action="ppaction://hlinkfile"/>
            </p:cNvPr>
            <p:cNvSpPr/>
            <p:nvPr/>
          </p:nvSpPr>
          <p:spPr>
            <a:xfrm>
              <a:off x="1152" y="2642"/>
              <a:ext cx="864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6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24" action="ppaction://hlinksldjump"/>
                </a:rPr>
                <a:t>土木工程</a:t>
              </a:r>
              <a:endParaRPr lang="zh-CN" altLang="en-US" sz="16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40" name="_s89125">
              <a:hlinkClick r:id="rId25" action="ppaction://hlinkfile"/>
            </p:cNvPr>
            <p:cNvSpPr/>
            <p:nvPr/>
          </p:nvSpPr>
          <p:spPr>
            <a:xfrm>
              <a:off x="0" y="3073"/>
              <a:ext cx="864" cy="28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6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26" action="ppaction://hlinksldjump"/>
                </a:rPr>
                <a:t>电气工程及其自动化</a:t>
              </a:r>
              <a:endParaRPr lang="zh-CN" altLang="en-US" sz="16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41" name="_s89127">
              <a:hlinkClick r:id="rId27" action="ppaction://hlinkfile"/>
            </p:cNvPr>
            <p:cNvSpPr/>
            <p:nvPr/>
          </p:nvSpPr>
          <p:spPr>
            <a:xfrm>
              <a:off x="1152" y="3073"/>
              <a:ext cx="864" cy="28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en-US" altLang="zh-CN" sz="20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Arial" panose="020B0604020202020204" pitchFamily="34" charset="0"/>
                  <a:hlinkClick r:id="rId28" action="ppaction://hlinksldjump"/>
                </a:rPr>
                <a:t> </a:t>
              </a:r>
              <a:r>
                <a:rPr lang="zh-CN" altLang="en-US" sz="16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Arial" panose="020B0604020202020204" pitchFamily="34" charset="0"/>
                  <a:hlinkClick r:id="rId28" action="ppaction://hlinksldjump"/>
                </a:rPr>
                <a:t>热能与动力工程</a:t>
              </a:r>
              <a:endParaRPr lang="zh-CN" altLang="en-US" sz="16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42" name="_s89129">
              <a:hlinkClick r:id="rId29" action="ppaction://hlinkfile"/>
            </p:cNvPr>
            <p:cNvSpPr/>
            <p:nvPr/>
          </p:nvSpPr>
          <p:spPr>
            <a:xfrm>
              <a:off x="0" y="3506"/>
              <a:ext cx="864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8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30" action="ppaction://hlinksldjump"/>
                </a:rPr>
                <a:t>护理学</a:t>
              </a:r>
              <a:endParaRPr lang="zh-CN" altLang="en-US" sz="18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43" name="_s89135"/>
            <p:cNvSpPr/>
            <p:nvPr/>
          </p:nvSpPr>
          <p:spPr>
            <a:xfrm>
              <a:off x="1154" y="3506"/>
              <a:ext cx="874" cy="28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E2E2E2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  <a:effectLst>
              <a:outerShdw dist="19050" dir="5400000" algn="ctr" rotWithShape="0">
                <a:srgbClr val="000000">
                  <a:alpha val="60999"/>
                </a:srgbClr>
              </a:outerShdw>
            </a:effectLst>
          </p:spPr>
          <p:txBody>
            <a:bodyPr wrap="none" lIns="0" tIns="0" rIns="0" bIns="0" anchor="ctr"/>
            <a:p>
              <a:pPr algn="ctr" eaLnBrk="0" hangingPunct="0"/>
              <a:r>
                <a:rPr lang="zh-CN" altLang="en-US" sz="1600">
                  <a:solidFill>
                    <a:schemeClr val="bg1"/>
                  </a:solidFill>
                  <a:latin typeface="隶书" panose="02010509060101010101" pitchFamily="1" charset="-122"/>
                  <a:ea typeface="宋体" panose="02010600030101010101" pitchFamily="2" charset="-122"/>
                  <a:sym typeface="Arial" panose="020B0604020202020204" pitchFamily="34" charset="0"/>
                  <a:hlinkClick r:id="rId31" action="ppaction://hlinksldjump"/>
                </a:rPr>
                <a:t>化学工程与工艺</a:t>
              </a:r>
              <a:endParaRPr lang="zh-CN" altLang="en-US" sz="1600">
                <a:solidFill>
                  <a:schemeClr val="bg1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Rectangle 64"/>
          <p:cNvSpPr>
            <a:spLocks noGrp="1"/>
          </p:cNvSpPr>
          <p:nvPr>
            <p:ph type="title"/>
          </p:nvPr>
        </p:nvSpPr>
        <p:spPr>
          <a:xfrm>
            <a:off x="611188" y="549275"/>
            <a:ext cx="7704137" cy="431800"/>
          </a:xfrm>
          <a:ln/>
        </p:spPr>
        <p:txBody>
          <a:bodyPr wrap="square" anchor="ctr"/>
          <a:p>
            <a:pPr algn="ctr"/>
            <a:r>
              <a:rPr lang="zh-CN" altLang="en-US" b="1">
                <a:solidFill>
                  <a:schemeClr val="tx1"/>
                </a:solidFill>
              </a:rPr>
              <a:t>石家庄地区本科专业辅修新生缴费知情表</a:t>
            </a:r>
            <a:endParaRPr lang="zh-CN" altLang="en-US" b="1">
              <a:solidFill>
                <a:schemeClr val="tx1"/>
              </a:solidFill>
            </a:endParaRPr>
          </a:p>
        </p:txBody>
      </p:sp>
      <p:pic>
        <p:nvPicPr>
          <p:cNvPr id="18434" name="图片 18434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196975"/>
            <a:ext cx="8689975" cy="49323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Rectangle 2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07375" cy="431800"/>
          </a:xfrm>
          <a:ln/>
        </p:spPr>
        <p:txBody>
          <a:bodyPr wrap="square" anchor="ctr"/>
          <a:p>
            <a:pPr algn="ctr"/>
            <a:r>
              <a:rPr lang="zh-CN" altLang="en-US" sz="2800" b="1">
                <a:solidFill>
                  <a:schemeClr val="tx2"/>
                </a:solidFill>
              </a:rPr>
              <a:t>证  书</a:t>
            </a:r>
            <a:endParaRPr lang="zh-CN" altLang="en-US" sz="2800" b="1">
              <a:solidFill>
                <a:schemeClr val="tx2"/>
              </a:solidFill>
            </a:endParaRPr>
          </a:p>
        </p:txBody>
      </p:sp>
      <p:sp>
        <p:nvSpPr>
          <p:cNvPr id="19458" name="Rectangle 3"/>
          <p:cNvSpPr>
            <a:spLocks noGrp="1"/>
          </p:cNvSpPr>
          <p:nvPr>
            <p:ph type="body"/>
          </p:nvPr>
        </p:nvSpPr>
        <p:spPr>
          <a:xfrm>
            <a:off x="539750" y="1125538"/>
            <a:ext cx="7705725" cy="1368425"/>
          </a:xfrm>
          <a:ln/>
        </p:spPr>
        <p:txBody>
          <a:bodyPr wrap="square" anchor="t"/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    </a:t>
            </a: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2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年时间修完规定课程，颁发由西安交通大学盖章的“本科专业辅修证书”和网络教育学院盖章的“本科辅修学生成绩单”。</a:t>
            </a:r>
            <a:endParaRPr lang="zh-CN" altLang="en-US" sz="16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19460" name="Picture 8" descr="证书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8888" y="2133600"/>
            <a:ext cx="6119812" cy="429577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Rectangle 2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07375" cy="431800"/>
          </a:xfrm>
          <a:ln/>
        </p:spPr>
        <p:txBody>
          <a:bodyPr wrap="square" anchor="ctr"/>
          <a:p>
            <a:pPr algn="ctr"/>
            <a:r>
              <a:rPr lang="zh-CN" altLang="en-US" sz="2800" b="1">
                <a:solidFill>
                  <a:schemeClr val="tx2"/>
                </a:solidFill>
              </a:rPr>
              <a:t>成绩单样本</a:t>
            </a:r>
            <a:endParaRPr lang="zh-CN" altLang="en-US" sz="2800" b="1">
              <a:solidFill>
                <a:schemeClr val="tx2"/>
              </a:solidFill>
            </a:endParaRPr>
          </a:p>
        </p:txBody>
      </p:sp>
      <p:pic>
        <p:nvPicPr>
          <p:cNvPr id="20482" name="图片 6" descr="QQ图片2014033117340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7175" y="1196975"/>
            <a:ext cx="4095750" cy="518477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14297" dir="3179998" algn="ctr" rotWithShape="0">
              <a:schemeClr val="tx2">
                <a:alpha val="37999"/>
              </a:schemeClr>
            </a:outerShdw>
          </a:effectLst>
        </p:spPr>
      </p:pic>
      <p:sp>
        <p:nvSpPr>
          <p:cNvPr id="20483" name="Rectangle 7"/>
          <p:cNvSpPr/>
          <p:nvPr/>
        </p:nvSpPr>
        <p:spPr>
          <a:xfrm>
            <a:off x="431800" y="1628775"/>
            <a:ext cx="3492500" cy="2433638"/>
          </a:xfrm>
          <a:prstGeom prst="rect">
            <a:avLst/>
          </a:prstGeom>
          <a:noFill/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anchor="t">
            <a:spAutoFit/>
          </a:bodyPr>
          <a:p>
            <a:pPr eaLnBrk="0" hangingPunct="0">
              <a:lnSpc>
                <a:spcPct val="140000"/>
              </a:lnSpc>
            </a:pPr>
            <a:r>
              <a:rPr lang="en-US" altLang="zh-CN">
                <a:latin typeface="隶书" panose="02010509060101010101" pitchFamily="1" charset="-122"/>
                <a:ea typeface="隶书" panose="02010509060101010101" pitchFamily="1" charset="-122"/>
                <a:sym typeface="Arial" panose="020B0604020202020204" pitchFamily="34" charset="0"/>
              </a:rPr>
              <a:t>    </a:t>
            </a:r>
            <a:r>
              <a:rPr lang="zh-CN" altLang="en-US">
                <a:latin typeface="隶书" panose="02010509060101010101" pitchFamily="1" charset="-122"/>
                <a:ea typeface="隶书" panose="02010509060101010101" pitchFamily="1" charset="-122"/>
                <a:sym typeface="Arial" panose="020B0604020202020204" pitchFamily="34" charset="0"/>
              </a:rPr>
              <a:t>在规定的学习期限内未能修满专业辅修学分但课程成绩合格者，只颁发选修课程的 </a:t>
            </a:r>
            <a:r>
              <a:rPr lang="zh-CN" altLang="en-US">
                <a:latin typeface="隶书" panose="02010509060101010101" pitchFamily="1" charset="-122"/>
                <a:ea typeface="隶书" panose="02010509060101010101" pitchFamily="1" charset="-122"/>
                <a:sym typeface="Arial" panose="020B0604020202020204" pitchFamily="34" charset="0"/>
              </a:rPr>
              <a:t>“</a:t>
            </a:r>
            <a:r>
              <a:rPr lang="zh-CN" altLang="en-US">
                <a:latin typeface="隶书" panose="02010509060101010101" pitchFamily="1" charset="-122"/>
                <a:ea typeface="隶书" panose="02010509060101010101" pitchFamily="1" charset="-122"/>
                <a:sym typeface="Arial" panose="020B0604020202020204" pitchFamily="34" charset="0"/>
              </a:rPr>
              <a:t>辅修专业课程成绩单</a:t>
            </a:r>
            <a:r>
              <a:rPr lang="zh-CN" altLang="en-US">
                <a:latin typeface="隶书" panose="02010509060101010101" pitchFamily="1" charset="-122"/>
                <a:ea typeface="隶书" panose="02010509060101010101" pitchFamily="1" charset="-122"/>
                <a:sym typeface="Arial" panose="020B0604020202020204" pitchFamily="34" charset="0"/>
              </a:rPr>
              <a:t>”</a:t>
            </a:r>
            <a:r>
              <a:rPr lang="zh-CN" altLang="en-US">
                <a:latin typeface="隶书" panose="02010509060101010101" pitchFamily="1" charset="-122"/>
                <a:ea typeface="隶书" panose="02010509060101010101" pitchFamily="1" charset="-122"/>
                <a:sym typeface="Arial" panose="020B0604020202020204" pitchFamily="34" charset="0"/>
              </a:rPr>
              <a:t>。</a:t>
            </a:r>
            <a:endParaRPr lang="zh-CN" altLang="en-US">
              <a:latin typeface="隶书" panose="02010509060101010101" pitchFamily="1" charset="-122"/>
              <a:ea typeface="隶书" panose="02010509060101010101" pitchFamily="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Rectangle 3"/>
          <p:cNvSpPr>
            <a:spLocks noGrp="1"/>
          </p:cNvSpPr>
          <p:nvPr>
            <p:ph type="body"/>
          </p:nvPr>
        </p:nvSpPr>
        <p:spPr>
          <a:xfrm>
            <a:off x="323850" y="765175"/>
            <a:ext cx="8218488" cy="5589588"/>
          </a:xfrm>
          <a:ln/>
        </p:spPr>
        <p:txBody>
          <a:bodyPr wrap="square" anchor="t"/>
          <a:p>
            <a:pPr eaLnBrk="1" hangingPunct="1">
              <a:lnSpc>
                <a:spcPct val="150000"/>
              </a:lnSpc>
              <a:buNone/>
            </a:pPr>
            <a:r>
              <a:rPr lang="zh-CN" altLang="en-US" sz="2400" dirty="0">
                <a:solidFill>
                  <a:srgbClr val="8C2043"/>
                </a:solidFill>
              </a:rPr>
              <a:t>取得专科毕业证后：</a:t>
            </a:r>
            <a:endParaRPr lang="zh-CN" altLang="en-US" sz="2400" dirty="0">
              <a:solidFill>
                <a:srgbClr val="8C2043"/>
              </a:solidFill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2400" dirty="0"/>
              <a:t>          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修完本科专业所有学分，同时具备学历教育专升本条件的学生，可</a:t>
            </a:r>
            <a:r>
              <a:rPr lang="zh-CN" altLang="en-US" sz="1600" b="1" dirty="0">
                <a:solidFill>
                  <a:schemeClr val="folHlin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免试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转入学历教育专升本学习，用</a:t>
            </a: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2.5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年完成两门统考课程及论文设计，取得</a:t>
            </a:r>
            <a:r>
              <a:rPr lang="zh-CN" altLang="en-US" sz="1600" b="1" u="sng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西安交通大学本科毕业证书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。符合</a:t>
            </a: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中华人民共和国学位条例</a:t>
            </a: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及学位申请条件，可授予学士学位。</a:t>
            </a:r>
            <a:endParaRPr lang="en-US" altLang="x-none" sz="16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  <a:buNone/>
            </a:pPr>
            <a:endParaRPr lang="zh-CN" altLang="en-US" sz="16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1506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3284538"/>
            <a:ext cx="3898900" cy="2808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7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141663"/>
            <a:ext cx="4216400" cy="3095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Rectangle 3"/>
          <p:cNvSpPr>
            <a:spLocks noGrp="1"/>
          </p:cNvSpPr>
          <p:nvPr>
            <p:ph type="body" sz="half"/>
          </p:nvPr>
        </p:nvSpPr>
        <p:spPr>
          <a:xfrm>
            <a:off x="179388" y="1989138"/>
            <a:ext cx="5545137" cy="3960812"/>
          </a:xfrm>
          <a:ln/>
        </p:spPr>
        <p:txBody>
          <a:bodyPr wrap="square" anchor="t"/>
          <a:lstStyle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</a:lstStyle>
          <a:p>
            <a:pPr lvl="0" indent="-342900">
              <a:lnSpc>
                <a:spcPct val="120000"/>
              </a:lnSpc>
              <a:buNone/>
            </a:pPr>
            <a:r>
              <a:rPr lang="zh-CN" altLang="en-US" sz="1800" b="1" dirty="0">
                <a:solidFill>
                  <a:srgbClr val="8C2043"/>
                </a:solidFill>
                <a:latin typeface="宋体" panose="02010600030101010101" pitchFamily="2" charset="-122"/>
              </a:rPr>
              <a:t>计算机应用基础</a:t>
            </a:r>
            <a:r>
              <a:rPr lang="zh-CN" altLang="en-US" sz="1800" b="1" dirty="0">
                <a:solidFill>
                  <a:srgbClr val="8C2043"/>
                </a:solidFill>
                <a:latin typeface="宋体" panose="02010600030101010101" pitchFamily="2" charset="-122"/>
                <a:sym typeface="Wingdings" panose="05000000000000000000" pitchFamily="2" charset="2"/>
              </a:rPr>
              <a:t>：</a:t>
            </a:r>
            <a:endParaRPr lang="en-US" altLang="x-none" sz="1400" b="1" dirty="0">
              <a:solidFill>
                <a:srgbClr val="8C2043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indent="-342900">
              <a:lnSpc>
                <a:spcPct val="120000"/>
              </a:lnSpc>
              <a:buNone/>
            </a:pP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获得全国计算机等级考试一级及以上级别证书者；</a:t>
            </a:r>
            <a:endParaRPr lang="zh-CN" altLang="en-US" sz="16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indent="-342900">
              <a:lnSpc>
                <a:spcPct val="120000"/>
              </a:lnSpc>
              <a:buNone/>
            </a:pPr>
            <a:r>
              <a:rPr lang="zh-CN" altLang="en-US" sz="1800" b="1" dirty="0">
                <a:solidFill>
                  <a:srgbClr val="8C2043"/>
                </a:solidFill>
                <a:latin typeface="宋体" panose="02010600030101010101" pitchFamily="2" charset="-122"/>
              </a:rPr>
              <a:t>大学英语</a:t>
            </a:r>
            <a:r>
              <a:rPr lang="zh-CN" altLang="en-US" sz="1400" b="1" dirty="0">
                <a:solidFill>
                  <a:srgbClr val="8C2043"/>
                </a:solidFill>
                <a:latin typeface="宋体" panose="02010600030101010101" pitchFamily="2" charset="-122"/>
              </a:rPr>
              <a:t>：</a:t>
            </a:r>
            <a:r>
              <a:rPr lang="zh-CN" altLang="en-US" sz="1400" b="1" dirty="0">
                <a:solidFill>
                  <a:srgbClr val="8C2043"/>
                </a:solidFill>
                <a:latin typeface="宋体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zh-CN" altLang="en-US" sz="1400" b="1" dirty="0">
                <a:solidFill>
                  <a:srgbClr val="8C2043"/>
                </a:solidFill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（</a:t>
            </a:r>
            <a:r>
              <a:rPr lang="zh-CN" altLang="en-US" sz="1400" dirty="0">
                <a:solidFill>
                  <a:srgbClr val="8C2043"/>
                </a:solidFill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满足以下条件之一者可免考</a:t>
            </a:r>
            <a:r>
              <a:rPr lang="zh-CN" altLang="en-US" sz="1400" b="1" dirty="0">
                <a:solidFill>
                  <a:srgbClr val="8C2043"/>
                </a:solidFill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）</a:t>
            </a:r>
            <a:endParaRPr lang="zh-CN" altLang="en-US" sz="1400" b="1" dirty="0">
              <a:solidFill>
                <a:srgbClr val="8C2043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indent="-342900">
              <a:lnSpc>
                <a:spcPct val="120000"/>
              </a:lnSpc>
              <a:buNone/>
            </a:pP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1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、全国公共英语等级考试（</a:t>
            </a: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PETS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）三级或以上级别证书者</a:t>
            </a:r>
            <a:endParaRPr lang="zh-CN" altLang="en-US" sz="16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indent="-342900">
              <a:lnSpc>
                <a:spcPct val="120000"/>
              </a:lnSpc>
              <a:buNone/>
            </a:pP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2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、在入学注册时年龄满</a:t>
            </a: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40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周岁的非英语专业的学生；</a:t>
            </a:r>
            <a:endParaRPr lang="zh-CN" altLang="en-US" sz="16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indent="-342900">
              <a:lnSpc>
                <a:spcPct val="120000"/>
              </a:lnSpc>
              <a:buNone/>
            </a:pP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3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、户籍在少数民族聚居地区的少数民族学生；</a:t>
            </a:r>
            <a:endParaRPr lang="zh-CN" altLang="en-US" sz="16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indent="-342900">
              <a:lnSpc>
                <a:spcPct val="120000"/>
              </a:lnSpc>
              <a:buNone/>
            </a:pP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4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、本科学历。</a:t>
            </a:r>
            <a:endParaRPr lang="zh-CN" altLang="en-US" sz="16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indent="-342900">
              <a:lnSpc>
                <a:spcPct val="120000"/>
              </a:lnSpc>
              <a:buNone/>
            </a:pPr>
            <a:endParaRPr lang="zh-CN" altLang="en-US" sz="16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indent="-342900">
              <a:lnSpc>
                <a:spcPct val="120000"/>
              </a:lnSpc>
              <a:buNone/>
            </a:pPr>
            <a:r>
              <a:rPr lang="zh-CN" altLang="en-US" sz="1800" b="1" dirty="0">
                <a:solidFill>
                  <a:srgbClr val="8C2043"/>
                </a:solidFill>
                <a:latin typeface="宋体" panose="02010600030101010101" pitchFamily="2" charset="-122"/>
              </a:rPr>
              <a:t>时间：每年三次。</a:t>
            </a:r>
            <a:r>
              <a:rPr lang="en-US" altLang="x-none" sz="1800" b="1" dirty="0">
                <a:solidFill>
                  <a:srgbClr val="8C2043"/>
                </a:solidFill>
                <a:latin typeface="宋体" panose="02010600030101010101" pitchFamily="2" charset="-122"/>
              </a:rPr>
              <a:t>4</a:t>
            </a:r>
            <a:r>
              <a:rPr lang="zh-CN" altLang="en-US" sz="1800" b="1" dirty="0">
                <a:solidFill>
                  <a:srgbClr val="8C2043"/>
                </a:solidFill>
                <a:latin typeface="宋体" panose="02010600030101010101" pitchFamily="2" charset="-122"/>
              </a:rPr>
              <a:t>月、</a:t>
            </a:r>
            <a:r>
              <a:rPr lang="en-US" altLang="x-none" sz="1800" b="1" dirty="0">
                <a:solidFill>
                  <a:srgbClr val="8C2043"/>
                </a:solidFill>
                <a:latin typeface="宋体" panose="02010600030101010101" pitchFamily="2" charset="-122"/>
              </a:rPr>
              <a:t>9</a:t>
            </a:r>
            <a:r>
              <a:rPr lang="zh-CN" altLang="en-US" sz="1800" b="1" dirty="0">
                <a:solidFill>
                  <a:srgbClr val="8C2043"/>
                </a:solidFill>
                <a:latin typeface="宋体" panose="02010600030101010101" pitchFamily="2" charset="-122"/>
              </a:rPr>
              <a:t>月、</a:t>
            </a:r>
            <a:r>
              <a:rPr lang="en-US" altLang="x-none" sz="1800" b="1" dirty="0">
                <a:solidFill>
                  <a:srgbClr val="8C2043"/>
                </a:solidFill>
                <a:latin typeface="宋体" panose="02010600030101010101" pitchFamily="2" charset="-122"/>
              </a:rPr>
              <a:t>12</a:t>
            </a:r>
            <a:r>
              <a:rPr lang="zh-CN" altLang="en-US" sz="1800" b="1" dirty="0">
                <a:solidFill>
                  <a:srgbClr val="8C2043"/>
                </a:solidFill>
                <a:latin typeface="宋体" panose="02010600030101010101" pitchFamily="2" charset="-122"/>
              </a:rPr>
              <a:t>月</a:t>
            </a:r>
            <a:endParaRPr lang="zh-CN" altLang="en-US" sz="1800" b="1" dirty="0">
              <a:solidFill>
                <a:srgbClr val="8C2043"/>
              </a:solidFill>
              <a:latin typeface="宋体" panose="02010600030101010101" pitchFamily="2" charset="-122"/>
            </a:endParaRPr>
          </a:p>
        </p:txBody>
      </p:sp>
      <p:sp>
        <p:nvSpPr>
          <p:cNvPr id="22531" name="Rectangle 5"/>
          <p:cNvSpPr>
            <a:spLocks noGrp="1"/>
          </p:cNvSpPr>
          <p:nvPr>
            <p:ph type="body" sz="half"/>
          </p:nvPr>
        </p:nvSpPr>
        <p:spPr>
          <a:xfrm>
            <a:off x="5651500" y="1989138"/>
            <a:ext cx="3241675" cy="2376487"/>
          </a:xfrm>
          <a:ln/>
        </p:spPr>
        <p:txBody>
          <a:bodyPr wrap="square" anchor="t"/>
          <a:lstStyle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</a:lstStyle>
          <a:p>
            <a:pPr lvl="0" indent="-342900">
              <a:lnSpc>
                <a:spcPct val="150000"/>
              </a:lnSpc>
              <a:buNone/>
            </a:pP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、单科成绩达到</a:t>
            </a: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70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分及以上者；平均成绩</a:t>
            </a: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75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分者；</a:t>
            </a:r>
            <a:endParaRPr lang="zh-CN" altLang="en-US" sz="16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indent="-342900">
              <a:lnSpc>
                <a:spcPct val="150000"/>
              </a:lnSpc>
              <a:buNone/>
            </a:pP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、论文成绩为良好或优秀；</a:t>
            </a:r>
            <a:endParaRPr lang="zh-CN" altLang="en-US" sz="16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indent="-342900">
              <a:lnSpc>
                <a:spcPct val="150000"/>
              </a:lnSpc>
              <a:buNone/>
            </a:pPr>
            <a:r>
              <a:rPr lang="en-US" altLang="x-none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16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、参加陕西省教育厅或其他省份学位办组织的学位英语考试，且通过。</a:t>
            </a:r>
            <a:endParaRPr lang="zh-CN" altLang="en-US" sz="16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indent="-342900">
              <a:lnSpc>
                <a:spcPct val="150000"/>
              </a:lnSpc>
              <a:buNone/>
            </a:pPr>
            <a:endParaRPr lang="zh-CN" altLang="en-US" sz="16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indent="-342900">
              <a:lnSpc>
                <a:spcPct val="150000"/>
              </a:lnSpc>
              <a:buNone/>
            </a:pPr>
            <a:r>
              <a:rPr lang="zh-CN" altLang="en-US" sz="1800" b="1" dirty="0">
                <a:solidFill>
                  <a:srgbClr val="8C2043"/>
                </a:solidFill>
                <a:latin typeface="宋体" panose="02010600030101010101" pitchFamily="2" charset="-122"/>
              </a:rPr>
              <a:t>时间：每年</a:t>
            </a:r>
            <a:r>
              <a:rPr lang="en-US" altLang="x-none" sz="1800" b="1" dirty="0">
                <a:solidFill>
                  <a:srgbClr val="8C2043"/>
                </a:solidFill>
                <a:latin typeface="宋体" panose="02010600030101010101" pitchFamily="2" charset="-122"/>
              </a:rPr>
              <a:t>11</a:t>
            </a:r>
            <a:r>
              <a:rPr lang="zh-CN" altLang="en-US" sz="1800" b="1" dirty="0">
                <a:solidFill>
                  <a:srgbClr val="8C2043"/>
                </a:solidFill>
                <a:latin typeface="宋体" panose="02010600030101010101" pitchFamily="2" charset="-122"/>
              </a:rPr>
              <a:t>月进行</a:t>
            </a:r>
            <a:endParaRPr lang="zh-CN" altLang="en-US" sz="1800" b="1" dirty="0">
              <a:solidFill>
                <a:srgbClr val="8C2043"/>
              </a:solidFill>
              <a:latin typeface="宋体" panose="02010600030101010101" pitchFamily="2" charset="-122"/>
            </a:endParaRPr>
          </a:p>
        </p:txBody>
      </p:sp>
      <p:pic>
        <p:nvPicPr>
          <p:cNvPr id="22532" name="图示 2"/>
          <p:cNvPicPr/>
          <p:nvPr/>
        </p:nvPicPr>
        <p:blipFill>
          <a:blip r:embed="rId1"/>
          <a:stretch>
            <a:fillRect/>
          </a:stretch>
        </p:blipFill>
        <p:spPr>
          <a:xfrm>
            <a:off x="6156325" y="1054100"/>
            <a:ext cx="1884363" cy="579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3" name="图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616075" y="1042988"/>
            <a:ext cx="1882775" cy="584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0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charRg st="9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0">
                                            <p:txEl>
                                              <p:charRg st="9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charRg st="36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0">
                                            <p:txEl>
                                              <p:charRg st="36" end="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charRg st="57" end="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0">
                                            <p:txEl>
                                              <p:charRg st="57" end="8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charRg st="87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30">
                                            <p:txEl>
                                              <p:charRg st="87" end="1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charRg st="114" end="1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30">
                                            <p:txEl>
                                              <p:charRg st="114" end="1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charRg st="137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530">
                                            <p:txEl>
                                              <p:charRg st="137" end="1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charRg st="147" end="1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530">
                                            <p:txEl>
                                              <p:charRg st="147" end="1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531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26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531">
                                            <p:txEl>
                                              <p:charRg st="26" end="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40" end="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531">
                                            <p:txEl>
                                              <p:charRg st="40" end="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74" end="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531">
                                            <p:txEl>
                                              <p:charRg st="74" end="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/>
      <p:bldP spid="2253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Rectangle 2"/>
          <p:cNvSpPr/>
          <p:nvPr/>
        </p:nvSpPr>
        <p:spPr>
          <a:xfrm>
            <a:off x="468313" y="620713"/>
            <a:ext cx="5472112" cy="431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eaLnBrk="0" hangingPunct="0"/>
            <a:r>
              <a:rPr lang="zh-CN" altLang="en-US" sz="2800">
                <a:latin typeface="黑体" panose="02010600030101010101" pitchFamily="1" charset="-122"/>
                <a:ea typeface="黑体" panose="02010600030101010101" pitchFamily="1" charset="-122"/>
              </a:rPr>
              <a:t>报名流程：</a:t>
            </a:r>
            <a:endParaRPr lang="zh-CN" altLang="en-US" sz="2800">
              <a:latin typeface="黑体" panose="02010600030101010101" pitchFamily="1" charset="-122"/>
              <a:ea typeface="黑体" panose="02010600030101010101" pitchFamily="1" charset="-122"/>
            </a:endParaRPr>
          </a:p>
        </p:txBody>
      </p:sp>
      <p:sp>
        <p:nvSpPr>
          <p:cNvPr id="23554" name="内容占位符 2"/>
          <p:cNvSpPr/>
          <p:nvPr/>
        </p:nvSpPr>
        <p:spPr>
          <a:xfrm>
            <a:off x="323850" y="1052513"/>
            <a:ext cx="8639175" cy="863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539750" eaLnBrk="0" hangingPunct="0">
              <a:lnSpc>
                <a:spcPct val="130000"/>
              </a:lnSpc>
              <a:spcBef>
                <a:spcPct val="20000"/>
              </a:spcBef>
            </a:pPr>
            <a:r>
              <a:rPr lang="en-US" altLang="x-none" sz="2000" dirty="0">
                <a:latin typeface="Arial" panose="020B0604020202020204" pitchFamily="34" charset="0"/>
                <a:ea typeface="隶书" panose="02010509060101010101" pitchFamily="1" charset="-122"/>
              </a:rPr>
              <a:t>1</a:t>
            </a:r>
            <a:r>
              <a:rPr lang="zh-CN" altLang="en-US" sz="2000" dirty="0">
                <a:latin typeface="隶书" panose="02010509060101010101" pitchFamily="1" charset="-122"/>
                <a:ea typeface="黑体" panose="02010600030101010101" pitchFamily="1" charset="-122"/>
              </a:rPr>
              <a:t>、填写申请表、签署入学协议；通过后进入平台采集信息，录入西安交大网络教育学习平台；审核录取后，可进行录取查询，取得本人学号、密码。</a:t>
            </a:r>
            <a:endParaRPr lang="zh-CN" altLang="en-US" sz="2000" b="0" dirty="0">
              <a:latin typeface="微软雅黑" panose="020B0503020204020204" pitchFamily="2" charset="-122"/>
              <a:ea typeface="微软雅黑" panose="020B0503020204020204" pitchFamily="2" charset="-122"/>
            </a:endParaRPr>
          </a:p>
          <a:p>
            <a:pPr indent="539750" eaLnBrk="0" hangingPunct="0">
              <a:lnSpc>
                <a:spcPct val="130000"/>
              </a:lnSpc>
              <a:spcBef>
                <a:spcPct val="20000"/>
              </a:spcBef>
            </a:pPr>
            <a:endParaRPr lang="zh-CN" altLang="en-US" sz="2000" b="0" dirty="0"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pic>
        <p:nvPicPr>
          <p:cNvPr id="23555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346325"/>
            <a:ext cx="1736725" cy="2376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6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075" y="2349500"/>
            <a:ext cx="1706563" cy="2376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7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363" y="2492375"/>
            <a:ext cx="3816350" cy="1157288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pic>
        <p:nvPicPr>
          <p:cNvPr id="23558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363" y="4724400"/>
            <a:ext cx="3836987" cy="13716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sp>
        <p:nvSpPr>
          <p:cNvPr id="23559" name="AutoShape 12"/>
          <p:cNvSpPr/>
          <p:nvPr/>
        </p:nvSpPr>
        <p:spPr>
          <a:xfrm>
            <a:off x="250825" y="2273300"/>
            <a:ext cx="3816350" cy="2735263"/>
          </a:xfrm>
          <a:prstGeom prst="flowChartProcess">
            <a:avLst/>
          </a:prstGeom>
          <a:noFill/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p>
            <a:pPr eaLnBrk="0" hangingPunct="0"/>
            <a:endParaRPr lang="zh-CN" altLang="en-US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23560" name="Rectangle 13"/>
          <p:cNvSpPr/>
          <p:nvPr/>
        </p:nvSpPr>
        <p:spPr>
          <a:xfrm>
            <a:off x="4716463" y="2560638"/>
            <a:ext cx="914400" cy="914400"/>
          </a:xfrm>
          <a:prstGeom prst="rect">
            <a:avLst/>
          </a:prstGeom>
          <a:noFill/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p>
            <a:pPr eaLnBrk="0" hangingPunct="0"/>
            <a:endParaRPr lang="zh-CN" altLang="en-US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23561" name="AutoShape 14"/>
          <p:cNvSpPr/>
          <p:nvPr/>
        </p:nvSpPr>
        <p:spPr>
          <a:xfrm>
            <a:off x="3924300" y="3136900"/>
            <a:ext cx="935038" cy="215900"/>
          </a:xfrm>
          <a:custGeom>
            <a:avLst/>
            <a:gdLst/>
            <a:ahLst/>
            <a:cxnLst>
              <a:cxn ang="17694720">
                <a:pos x="30357524" y="0"/>
              </a:cxn>
              <a:cxn ang="11796480">
                <a:pos x="0" y="1079000"/>
              </a:cxn>
              <a:cxn ang="5898240">
                <a:pos x="30357524" y="2158000"/>
              </a:cxn>
              <a:cxn ang="0">
                <a:pos x="40476670" y="1079000"/>
              </a:cxn>
            </a:cxnLst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23562" name="WordArt 15"/>
          <p:cNvSpPr>
            <a:spLocks noTextEdit="1"/>
          </p:cNvSpPr>
          <p:nvPr/>
        </p:nvSpPr>
        <p:spPr>
          <a:xfrm>
            <a:off x="1331913" y="3429000"/>
            <a:ext cx="13684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 b="1">
                <a:ln w="9525" cap="flat" cmpd="sng">
                  <a:solidFill>
                    <a:schemeClr val="folHlink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folHlin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本人填写</a:t>
            </a:r>
            <a:endParaRPr lang="zh-CN" altLang="en-US" sz="3600" b="1"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chemeClr val="folHlin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63" name="AutoShape 16"/>
          <p:cNvSpPr/>
          <p:nvPr/>
        </p:nvSpPr>
        <p:spPr>
          <a:xfrm rot="5400000">
            <a:off x="6511925" y="4216400"/>
            <a:ext cx="720725" cy="287338"/>
          </a:xfrm>
          <a:custGeom>
            <a:avLst/>
            <a:gdLst/>
            <a:ahLst/>
            <a:cxnLst>
              <a:cxn ang="17694720">
                <a:pos x="18036277" y="0"/>
              </a:cxn>
              <a:cxn ang="11796480">
                <a:pos x="0" y="1911177"/>
              </a:cxn>
              <a:cxn ang="5898240">
                <a:pos x="18036277" y="3822340"/>
              </a:cxn>
              <a:cxn ang="0">
                <a:pos x="24048358" y="1911177"/>
              </a:cxn>
            </a:cxnLst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23564" name="WordArt 17"/>
          <p:cNvSpPr>
            <a:spLocks noTextEdit="1"/>
          </p:cNvSpPr>
          <p:nvPr/>
        </p:nvSpPr>
        <p:spPr>
          <a:xfrm>
            <a:off x="5292725" y="3716338"/>
            <a:ext cx="3168650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 b="1">
                <a:ln w="9525" cap="flat" cmpd="sng">
                  <a:solidFill>
                    <a:schemeClr val="folHlink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folHlin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平台信息采集，等待审核录取</a:t>
            </a:r>
            <a:endParaRPr lang="zh-CN" altLang="en-US" sz="3600" b="1"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chemeClr val="folHlin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65" name="WordArt 18"/>
          <p:cNvSpPr>
            <a:spLocks noTextEdit="1"/>
          </p:cNvSpPr>
          <p:nvPr/>
        </p:nvSpPr>
        <p:spPr>
          <a:xfrm>
            <a:off x="5940425" y="6092825"/>
            <a:ext cx="20161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 b="1">
                <a:ln w="9525" cap="flat" cmpd="sng">
                  <a:solidFill>
                    <a:schemeClr val="folHlink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folHlin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取得学号、密码</a:t>
            </a:r>
            <a:endParaRPr lang="zh-CN" altLang="en-US" sz="3600" b="1"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chemeClr val="folHlin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内容占位符 2"/>
          <p:cNvSpPr/>
          <p:nvPr/>
        </p:nvSpPr>
        <p:spPr>
          <a:xfrm>
            <a:off x="323850" y="620713"/>
            <a:ext cx="7056438" cy="5762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539750" eaLnBrk="0" hangingPunct="0">
              <a:lnSpc>
                <a:spcPct val="130000"/>
              </a:lnSpc>
              <a:spcBef>
                <a:spcPct val="20000"/>
              </a:spcBef>
            </a:pPr>
            <a:r>
              <a:rPr lang="en-US" altLang="x-none" sz="2000" dirty="0">
                <a:latin typeface="Arial" panose="020B0604020202020204" pitchFamily="34" charset="0"/>
                <a:ea typeface="隶书" panose="02010509060101010101" pitchFamily="1" charset="-122"/>
              </a:rPr>
              <a:t>2</a:t>
            </a:r>
            <a:r>
              <a:rPr lang="zh-CN" altLang="en-US" sz="2000" dirty="0">
                <a:latin typeface="隶书" panose="02010509060101010101" pitchFamily="1" charset="-122"/>
                <a:ea typeface="黑体" panose="02010600030101010101" pitchFamily="1" charset="-122"/>
              </a:rPr>
              <a:t>、通过网银平台，按学期缴纳学费。</a:t>
            </a:r>
            <a:endParaRPr lang="zh-CN" altLang="en-US" sz="2000" b="0" dirty="0"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24578" name="AutoShape 8"/>
          <p:cNvSpPr/>
          <p:nvPr/>
        </p:nvSpPr>
        <p:spPr>
          <a:xfrm>
            <a:off x="250825" y="2273300"/>
            <a:ext cx="3816350" cy="2735263"/>
          </a:xfrm>
          <a:prstGeom prst="flowChartProcess">
            <a:avLst/>
          </a:prstGeom>
          <a:noFill/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p>
            <a:pPr eaLnBrk="0" hangingPunct="0"/>
            <a:endParaRPr lang="zh-CN" altLang="en-US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24579" name="Rectangle 9"/>
          <p:cNvSpPr/>
          <p:nvPr/>
        </p:nvSpPr>
        <p:spPr>
          <a:xfrm>
            <a:off x="4716463" y="2560638"/>
            <a:ext cx="914400" cy="914400"/>
          </a:xfrm>
          <a:prstGeom prst="rect">
            <a:avLst/>
          </a:prstGeom>
          <a:noFill/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p>
            <a:pPr eaLnBrk="0" hangingPunct="0"/>
            <a:endParaRPr lang="zh-CN" altLang="en-US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24580" name="AutoShape 12"/>
          <p:cNvSpPr/>
          <p:nvPr/>
        </p:nvSpPr>
        <p:spPr>
          <a:xfrm rot="5400000">
            <a:off x="4495800" y="2921000"/>
            <a:ext cx="720725" cy="287338"/>
          </a:xfrm>
          <a:custGeom>
            <a:avLst/>
            <a:gdLst/>
            <a:ahLst/>
            <a:cxnLst>
              <a:cxn ang="17694720">
                <a:pos x="18036277" y="0"/>
              </a:cxn>
              <a:cxn ang="11796480">
                <a:pos x="0" y="1911177"/>
              </a:cxn>
              <a:cxn ang="5898240">
                <a:pos x="18036277" y="3822340"/>
              </a:cxn>
              <a:cxn ang="0">
                <a:pos x="24048358" y="1911177"/>
              </a:cxn>
            </a:cxnLst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pic>
        <p:nvPicPr>
          <p:cNvPr id="24581" name="Picture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59113" y="3429000"/>
            <a:ext cx="3384550" cy="32099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pic>
        <p:nvPicPr>
          <p:cNvPr id="24582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050" y="1196975"/>
            <a:ext cx="5087938" cy="1646238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内容占位符 2"/>
          <p:cNvSpPr/>
          <p:nvPr/>
        </p:nvSpPr>
        <p:spPr>
          <a:xfrm>
            <a:off x="323850" y="620713"/>
            <a:ext cx="7056438" cy="5048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539750" eaLnBrk="0" hangingPunct="0">
              <a:lnSpc>
                <a:spcPct val="130000"/>
              </a:lnSpc>
              <a:spcBef>
                <a:spcPct val="20000"/>
              </a:spcBef>
            </a:pPr>
            <a:r>
              <a:rPr lang="en-US" altLang="x-none" sz="2000" dirty="0">
                <a:latin typeface="Arial" panose="020B0604020202020204" pitchFamily="34" charset="0"/>
                <a:ea typeface="隶书" panose="02010509060101010101" pitchFamily="1" charset="-122"/>
              </a:rPr>
              <a:t>3</a:t>
            </a:r>
            <a:r>
              <a:rPr lang="zh-CN" altLang="en-US" sz="2000" dirty="0">
                <a:latin typeface="隶书" panose="02010509060101010101" pitchFamily="1" charset="-122"/>
                <a:ea typeface="黑体" panose="02010600030101010101" pitchFamily="1" charset="-122"/>
              </a:rPr>
              <a:t>、学习         登录学院官网：</a:t>
            </a:r>
            <a:r>
              <a:rPr lang="en-US" altLang="x-none" sz="2000" dirty="0">
                <a:latin typeface="Arial" panose="020B0604020202020204" pitchFamily="34" charset="0"/>
                <a:ea typeface="隶书" panose="02010509060101010101" pitchFamily="1" charset="-122"/>
              </a:rPr>
              <a:t>www.xjtudlc.com</a:t>
            </a:r>
            <a:endParaRPr lang="en-US" altLang="x-none" sz="2000" b="0" dirty="0"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pic>
        <p:nvPicPr>
          <p:cNvPr id="25603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1125538"/>
            <a:ext cx="5256212" cy="3805237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pic>
        <p:nvPicPr>
          <p:cNvPr id="25604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888" y="1989138"/>
            <a:ext cx="2916237" cy="1390650"/>
          </a:xfrm>
          <a:prstGeom prst="rect">
            <a:avLst/>
          </a:prstGeom>
          <a:noFill/>
          <a:ln w="9525">
            <a:noFill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pic>
        <p:nvPicPr>
          <p:cNvPr id="25605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863" y="4005263"/>
            <a:ext cx="2952750" cy="2235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sp>
        <p:nvSpPr>
          <p:cNvPr id="25606" name="AutoShape 12"/>
          <p:cNvSpPr/>
          <p:nvPr/>
        </p:nvSpPr>
        <p:spPr>
          <a:xfrm>
            <a:off x="5508625" y="2565400"/>
            <a:ext cx="576263" cy="288925"/>
          </a:xfrm>
          <a:prstGeom prst="rightArrow">
            <a:avLst>
              <a:gd name="adj1" fmla="val 50000"/>
              <a:gd name="adj2" fmla="val 49844"/>
            </a:avLst>
          </a:prstGeom>
          <a:solidFill>
            <a:schemeClr val="folHlink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anchor="ctr">
            <a:spAutoFit/>
          </a:bodyPr>
          <a:p>
            <a:pPr eaLnBrk="0" hangingPunct="0"/>
            <a:endParaRPr lang="zh-CN" altLang="en-US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25607" name="AutoShape 15"/>
          <p:cNvSpPr/>
          <p:nvPr/>
        </p:nvSpPr>
        <p:spPr>
          <a:xfrm>
            <a:off x="7451725" y="3500438"/>
            <a:ext cx="215900" cy="433387"/>
          </a:xfrm>
          <a:prstGeom prst="downArrow">
            <a:avLst>
              <a:gd name="adj1" fmla="val 50000"/>
              <a:gd name="adj2" fmla="val 50165"/>
            </a:avLst>
          </a:prstGeom>
          <a:solidFill>
            <a:schemeClr val="folHlink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p>
            <a:pPr eaLnBrk="0" hangingPunct="0"/>
            <a:endParaRPr lang="zh-CN" altLang="en-US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animBg="1"/>
      <p:bldP spid="2560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Rectangle 3"/>
          <p:cNvSpPr>
            <a:spLocks noGrp="1"/>
          </p:cNvSpPr>
          <p:nvPr>
            <p:ph type="body"/>
          </p:nvPr>
        </p:nvSpPr>
        <p:spPr>
          <a:xfrm>
            <a:off x="1187450" y="4292600"/>
            <a:ext cx="6789738" cy="576263"/>
          </a:xfrm>
          <a:ln/>
        </p:spPr>
        <p:txBody>
          <a:bodyPr wrap="square" anchor="t"/>
          <a:p>
            <a:pPr eaLnBrk="1" hangingPunct="1">
              <a:lnSpc>
                <a:spcPct val="120000"/>
              </a:lnSpc>
              <a:buClr>
                <a:srgbClr val="000066"/>
              </a:buClr>
              <a:buNone/>
            </a:pPr>
            <a:r>
              <a:rPr lang="zh-CN" altLang="en-US" sz="2400">
                <a:solidFill>
                  <a:schemeClr val="accent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考试时间：</a:t>
            </a:r>
            <a:r>
              <a:rPr lang="zh-CN" altLang="en-US" sz="24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一年两次。</a:t>
            </a:r>
            <a:endParaRPr lang="zh-CN" altLang="en-US" sz="24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buClr>
                <a:srgbClr val="000066"/>
              </a:buClr>
              <a:buNone/>
            </a:pPr>
            <a:r>
              <a:rPr lang="zh-CN" altLang="en-US" sz="2400">
                <a:solidFill>
                  <a:schemeClr val="accent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考试地点：</a:t>
            </a:r>
            <a:r>
              <a:rPr lang="zh-CN" altLang="en-US" sz="24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在河北女子职业技术学院进行。</a:t>
            </a:r>
            <a:endParaRPr lang="zh-CN" altLang="en-US" sz="24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626" name="内容占位符 2"/>
          <p:cNvSpPr/>
          <p:nvPr/>
        </p:nvSpPr>
        <p:spPr>
          <a:xfrm>
            <a:off x="323850" y="763588"/>
            <a:ext cx="7056438" cy="5048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539750" eaLnBrk="0" hangingPunct="0">
              <a:lnSpc>
                <a:spcPct val="130000"/>
              </a:lnSpc>
              <a:spcBef>
                <a:spcPct val="20000"/>
              </a:spcBef>
            </a:pPr>
            <a:r>
              <a:rPr lang="en-US" altLang="x-none" sz="2400" dirty="0">
                <a:latin typeface="Arial" panose="020B0604020202020204" pitchFamily="34" charset="0"/>
                <a:ea typeface="隶书" panose="02010509060101010101" pitchFamily="1" charset="-122"/>
              </a:rPr>
              <a:t>4</a:t>
            </a:r>
            <a:r>
              <a:rPr lang="zh-CN" altLang="en-US" sz="2400" dirty="0">
                <a:latin typeface="隶书" panose="02010509060101010101" pitchFamily="1" charset="-122"/>
                <a:ea typeface="黑体" panose="02010600030101010101" pitchFamily="1" charset="-122"/>
              </a:rPr>
              <a:t>、考核方式：</a:t>
            </a:r>
            <a:r>
              <a:rPr lang="zh-CN" altLang="en-US" sz="2400" dirty="0">
                <a:solidFill>
                  <a:srgbClr val="8C2043"/>
                </a:solidFill>
                <a:latin typeface="宋体" panose="02010600030101010101" pitchFamily="2" charset="-122"/>
                <a:ea typeface="黑体" panose="02010600030101010101" pitchFamily="1" charset="-122"/>
              </a:rPr>
              <a:t>  </a:t>
            </a:r>
            <a:endParaRPr lang="zh-CN" altLang="en-US" sz="2400" dirty="0">
              <a:solidFill>
                <a:srgbClr val="8C2043"/>
              </a:solidFill>
              <a:latin typeface="宋体" panose="02010600030101010101" pitchFamily="2" charset="-122"/>
              <a:ea typeface="黑体" panose="02010600030101010101" pitchFamily="1" charset="-122"/>
            </a:endParaRPr>
          </a:p>
          <a:p>
            <a:pPr indent="539750" eaLnBrk="0" hangingPunct="0">
              <a:lnSpc>
                <a:spcPct val="130000"/>
              </a:lnSpc>
              <a:spcBef>
                <a:spcPct val="20000"/>
              </a:spcBef>
            </a:pPr>
            <a:r>
              <a:rPr lang="zh-CN" altLang="en-US" sz="2400" dirty="0">
                <a:solidFill>
                  <a:srgbClr val="8C2043"/>
                </a:solidFill>
                <a:latin typeface="宋体" panose="02010600030101010101" pitchFamily="2" charset="-122"/>
                <a:ea typeface="黑体" panose="02010600030101010101" pitchFamily="1" charset="-122"/>
              </a:rPr>
              <a:t>             </a:t>
            </a:r>
            <a:r>
              <a:rPr lang="zh-CN" altLang="en-US" sz="2400" b="0" dirty="0">
                <a:solidFill>
                  <a:schemeClr val="accent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考试、考查、机考</a:t>
            </a:r>
            <a:endParaRPr lang="zh-CN" altLang="en-US" sz="2400" b="0" dirty="0">
              <a:solidFill>
                <a:schemeClr val="accent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26627" name="内容占位符 2"/>
          <p:cNvSpPr/>
          <p:nvPr/>
        </p:nvSpPr>
        <p:spPr>
          <a:xfrm>
            <a:off x="684213" y="1989138"/>
            <a:ext cx="8064500" cy="5048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539750" eaLnBrk="0" hangingPunct="0">
              <a:lnSpc>
                <a:spcPct val="130000"/>
              </a:lnSpc>
              <a:spcBef>
                <a:spcPct val="20000"/>
              </a:spcBef>
            </a:pPr>
            <a:r>
              <a:rPr lang="zh-CN" altLang="en-US" sz="2400" b="0" dirty="0">
                <a:solidFill>
                  <a:schemeClr val="accent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成绩记录方式：</a:t>
            </a:r>
            <a:r>
              <a:rPr lang="zh-CN" altLang="en-US" sz="2400" b="0" dirty="0">
                <a:latin typeface="微软雅黑" panose="020B0503020204020204" pitchFamily="2" charset="-122"/>
                <a:ea typeface="微软雅黑" panose="020B0503020204020204" pitchFamily="2" charset="-122"/>
              </a:rPr>
              <a:t>  </a:t>
            </a:r>
            <a:endParaRPr lang="zh-CN" altLang="en-US" sz="2400" b="0" dirty="0">
              <a:latin typeface="微软雅黑" panose="020B0503020204020204" pitchFamily="2" charset="-122"/>
              <a:ea typeface="微软雅黑" panose="020B0503020204020204" pitchFamily="2" charset="-122"/>
            </a:endParaRPr>
          </a:p>
          <a:p>
            <a:pPr indent="539750" eaLnBrk="0" hangingPunct="0">
              <a:lnSpc>
                <a:spcPct val="130000"/>
              </a:lnSpc>
              <a:spcBef>
                <a:spcPct val="20000"/>
              </a:spcBef>
              <a:buChar char="•"/>
            </a:pPr>
            <a:r>
              <a:rPr lang="zh-CN" altLang="en-US" sz="2400" b="0" dirty="0">
                <a:latin typeface="微软雅黑" panose="020B0503020204020204" pitchFamily="2" charset="-122"/>
                <a:ea typeface="微软雅黑" panose="020B0503020204020204" pitchFamily="2" charset="-122"/>
              </a:rPr>
              <a:t>考试成绩占比</a:t>
            </a:r>
            <a:r>
              <a:rPr lang="en-US" altLang="x-none" sz="2400" b="0" dirty="0">
                <a:latin typeface="微软雅黑" panose="020B0503020204020204" pitchFamily="2" charset="-122"/>
                <a:ea typeface="微软雅黑" panose="020B0503020204020204" pitchFamily="2" charset="-122"/>
              </a:rPr>
              <a:t>50%</a:t>
            </a:r>
            <a:endParaRPr lang="en-US" altLang="x-none" sz="2400" b="0" dirty="0">
              <a:latin typeface="微软雅黑" panose="020B0503020204020204" pitchFamily="2" charset="-122"/>
              <a:ea typeface="微软雅黑" panose="020B0503020204020204" pitchFamily="2" charset="-122"/>
            </a:endParaRPr>
          </a:p>
          <a:p>
            <a:pPr indent="539750" eaLnBrk="0" hangingPunct="0">
              <a:lnSpc>
                <a:spcPct val="130000"/>
              </a:lnSpc>
              <a:spcBef>
                <a:spcPct val="20000"/>
              </a:spcBef>
              <a:buChar char="•"/>
            </a:pPr>
            <a:r>
              <a:rPr lang="zh-CN" altLang="en-US" sz="2400" b="0" dirty="0">
                <a:latin typeface="微软雅黑" panose="020B0503020204020204" pitchFamily="2" charset="-122"/>
                <a:ea typeface="微软雅黑" panose="020B0503020204020204" pitchFamily="2" charset="-122"/>
              </a:rPr>
              <a:t>平时成绩占比</a:t>
            </a:r>
            <a:r>
              <a:rPr lang="en-US" altLang="x-none" sz="2400" b="0" dirty="0">
                <a:latin typeface="微软雅黑" panose="020B0503020204020204" pitchFamily="2" charset="-122"/>
                <a:ea typeface="微软雅黑" panose="020B0503020204020204" pitchFamily="2" charset="-122"/>
              </a:rPr>
              <a:t>50%</a:t>
            </a:r>
            <a:r>
              <a:rPr lang="zh-CN" altLang="en-US" sz="2400" b="0" dirty="0">
                <a:latin typeface="微软雅黑" panose="020B0503020204020204" pitchFamily="2" charset="-122"/>
                <a:ea typeface="微软雅黑" panose="020B0503020204020204" pitchFamily="2" charset="-122"/>
              </a:rPr>
              <a:t>（</a:t>
            </a:r>
            <a:r>
              <a:rPr lang="en-US" altLang="x-none" sz="2400" b="0" dirty="0">
                <a:latin typeface="微软雅黑" panose="020B0503020204020204" pitchFamily="2" charset="-122"/>
                <a:ea typeface="微软雅黑" panose="020B0503020204020204" pitchFamily="2" charset="-122"/>
              </a:rPr>
              <a:t>a.</a:t>
            </a:r>
            <a:r>
              <a:rPr lang="zh-CN" altLang="en-US" sz="2400" b="0" dirty="0">
                <a:latin typeface="微软雅黑" panose="020B0503020204020204" pitchFamily="2" charset="-122"/>
                <a:ea typeface="微软雅黑" panose="020B0503020204020204" pitchFamily="2" charset="-122"/>
              </a:rPr>
              <a:t>登录学习平台积分</a:t>
            </a:r>
            <a:r>
              <a:rPr lang="en-US" altLang="x-none" sz="2400" b="0" dirty="0">
                <a:latin typeface="微软雅黑" panose="020B0503020204020204" pitchFamily="2" charset="-122"/>
                <a:ea typeface="微软雅黑" panose="020B0503020204020204" pitchFamily="2" charset="-122"/>
              </a:rPr>
              <a:t>+B.</a:t>
            </a:r>
            <a:r>
              <a:rPr lang="zh-CN" altLang="en-US" sz="2400" b="0" dirty="0">
                <a:latin typeface="微软雅黑" panose="020B0503020204020204" pitchFamily="2" charset="-122"/>
                <a:ea typeface="微软雅黑" panose="020B0503020204020204" pitchFamily="2" charset="-122"/>
              </a:rPr>
              <a:t>在线、离线作业成绩）</a:t>
            </a:r>
            <a:endParaRPr lang="zh-CN" altLang="en-US" sz="2400" b="0" dirty="0"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4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988" y="4664075"/>
            <a:ext cx="1584325" cy="1141413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rgbClr val="808080">
                <a:alpha val="50000"/>
              </a:srgbClr>
            </a:outerShdw>
          </a:effectLst>
        </p:spPr>
      </p:pic>
      <p:pic>
        <p:nvPicPr>
          <p:cNvPr id="27650" name="Picture 16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300" y="1844675"/>
            <a:ext cx="1728788" cy="9366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765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475" y="1844675"/>
            <a:ext cx="1657350" cy="936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2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50" y="1844675"/>
            <a:ext cx="787400" cy="1077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3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3713" y="1844675"/>
            <a:ext cx="774700" cy="1077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4" name="Picture 8" descr="证书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7763" y="4652963"/>
            <a:ext cx="1512887" cy="106045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tx2">
                <a:alpha val="50000"/>
              </a:schemeClr>
            </a:outerShdw>
          </a:effectLst>
        </p:spPr>
      </p:pic>
      <p:sp>
        <p:nvSpPr>
          <p:cNvPr id="27656" name="AutoShape 4"/>
          <p:cNvSpPr/>
          <p:nvPr/>
        </p:nvSpPr>
        <p:spPr>
          <a:xfrm>
            <a:off x="1042988" y="2060575"/>
            <a:ext cx="1441450" cy="490538"/>
          </a:xfrm>
          <a:prstGeom prst="can">
            <a:avLst>
              <a:gd name="adj" fmla="val 25000"/>
            </a:avLst>
          </a:prstGeom>
          <a:solidFill>
            <a:srgbClr val="99CCFF">
              <a:alpha val="50999"/>
            </a:srgbClr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b="0" i="0" u="none" kern="1200" baseline="0">
                <a:solidFill>
                  <a:schemeClr val="bg2"/>
                </a:solidFill>
                <a:latin typeface="Arial" panose="020B0604020202020204" pitchFamily="34" charset="0"/>
                <a:ea typeface="黑体" panose="02010600030101010101" pitchFamily="1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2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fontAlgn="base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800" b="1" strike="noStrike" noProof="1">
                <a:solidFill>
                  <a:schemeClr val="tx1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  <a:cs typeface="+mn-ea"/>
                <a:sym typeface="Arial" panose="020B0604020202020204" pitchFamily="34" charset="0"/>
              </a:rPr>
              <a:t>报名阶段</a:t>
            </a:r>
            <a:endParaRPr lang="zh-CN" altLang="en-US" sz="1800" b="1" strike="noStrike" noProof="1">
              <a:solidFill>
                <a:schemeClr val="tx1"/>
              </a:solidFill>
              <a:effectLst>
                <a:outerShdw blurRad="38100" dist="38100" dir="2700000">
                  <a:srgbClr val="FFFFFF"/>
                </a:outerShdw>
              </a:effectLst>
              <a:latin typeface="隶书" panose="02010509060101010101" pitchFamily="1" charset="-122"/>
              <a:ea typeface="隶书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27657" name="Rectangle 6"/>
          <p:cNvSpPr/>
          <p:nvPr/>
        </p:nvSpPr>
        <p:spPr>
          <a:xfrm>
            <a:off x="3419475" y="2995613"/>
            <a:ext cx="1657350" cy="360363"/>
          </a:xfrm>
          <a:prstGeom prst="rect">
            <a:avLst/>
          </a:prstGeom>
          <a:solidFill>
            <a:srgbClr val="953735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b="0" i="0" u="none" kern="1200" baseline="0">
                <a:solidFill>
                  <a:schemeClr val="bg2"/>
                </a:solidFill>
                <a:latin typeface="Arial" panose="020B0604020202020204" pitchFamily="34" charset="0"/>
                <a:ea typeface="黑体" panose="02010600030101010101" pitchFamily="1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2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fontAlgn="base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400" b="1" strike="noStrike" noProof="1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  <a:cs typeface="+mn-ea"/>
                <a:sym typeface="Arial" panose="020B0604020202020204" pitchFamily="34" charset="0"/>
              </a:rPr>
              <a:t>自主学习网络课件</a:t>
            </a:r>
            <a:endParaRPr lang="zh-CN" altLang="en-US" sz="1400" b="1" strike="noStrike" noProof="1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隶书" panose="02010509060101010101" pitchFamily="1" charset="-122"/>
              <a:ea typeface="隶书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27658" name="Rectangle 7"/>
          <p:cNvSpPr/>
          <p:nvPr/>
        </p:nvSpPr>
        <p:spPr>
          <a:xfrm>
            <a:off x="3419475" y="3800475"/>
            <a:ext cx="1728788" cy="358775"/>
          </a:xfrm>
          <a:prstGeom prst="rect">
            <a:avLst/>
          </a:prstGeom>
          <a:solidFill>
            <a:srgbClr val="953735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b="0" i="0" u="none" kern="1200" baseline="0">
                <a:solidFill>
                  <a:schemeClr val="bg2"/>
                </a:solidFill>
                <a:latin typeface="Arial" panose="020B0604020202020204" pitchFamily="34" charset="0"/>
                <a:ea typeface="黑体" panose="02010600030101010101" pitchFamily="1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2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fontAlgn="base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800" b="1" strike="noStrike" noProof="1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  <a:cs typeface="+mn-ea"/>
                <a:sym typeface="Arial" panose="020B0604020202020204" pitchFamily="34" charset="0"/>
              </a:rPr>
              <a:t>答疑论坛在线</a:t>
            </a:r>
            <a:endParaRPr lang="zh-CN" altLang="en-US" sz="1800" b="1" strike="noStrike" noProof="1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隶书" panose="02010509060101010101" pitchFamily="1" charset="-122"/>
              <a:ea typeface="隶书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27659" name="AutoShape 22"/>
          <p:cNvSpPr/>
          <p:nvPr/>
        </p:nvSpPr>
        <p:spPr>
          <a:xfrm>
            <a:off x="3492500" y="2060575"/>
            <a:ext cx="1511300" cy="479425"/>
          </a:xfrm>
          <a:prstGeom prst="can">
            <a:avLst>
              <a:gd name="adj" fmla="val 25000"/>
            </a:avLst>
          </a:prstGeom>
          <a:solidFill>
            <a:srgbClr val="99CCFF">
              <a:alpha val="50999"/>
            </a:srgbClr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b="0" i="0" u="none" kern="1200" baseline="0">
                <a:solidFill>
                  <a:schemeClr val="bg2"/>
                </a:solidFill>
                <a:latin typeface="Arial" panose="020B0604020202020204" pitchFamily="34" charset="0"/>
                <a:ea typeface="黑体" panose="02010600030101010101" pitchFamily="1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2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fontAlgn="base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800" b="1" strike="noStrike" noProof="1">
                <a:solidFill>
                  <a:schemeClr val="tx1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  <a:cs typeface="+mn-ea"/>
                <a:sym typeface="Arial" panose="020B0604020202020204" pitchFamily="34" charset="0"/>
              </a:rPr>
              <a:t>学习阶段</a:t>
            </a:r>
            <a:endParaRPr lang="zh-CN" altLang="en-US" sz="1800" b="1" strike="noStrike" noProof="1">
              <a:solidFill>
                <a:schemeClr val="tx1"/>
              </a:solidFill>
              <a:effectLst>
                <a:outerShdw blurRad="38100" dist="38100" dir="2700000">
                  <a:srgbClr val="FFFFFF"/>
                </a:outerShdw>
              </a:effectLst>
              <a:latin typeface="隶书" panose="02010509060101010101" pitchFamily="1" charset="-122"/>
              <a:ea typeface="隶书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27660" name="AutoShape 30"/>
          <p:cNvSpPr/>
          <p:nvPr/>
        </p:nvSpPr>
        <p:spPr>
          <a:xfrm>
            <a:off x="6157913" y="2060575"/>
            <a:ext cx="1509713" cy="501650"/>
          </a:xfrm>
          <a:prstGeom prst="can">
            <a:avLst>
              <a:gd name="adj" fmla="val 25000"/>
            </a:avLst>
          </a:prstGeom>
          <a:solidFill>
            <a:srgbClr val="99CCFF">
              <a:alpha val="50999"/>
            </a:srgbClr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b="0" i="0" u="none" kern="1200" baseline="0">
                <a:solidFill>
                  <a:schemeClr val="bg2"/>
                </a:solidFill>
                <a:latin typeface="Arial" panose="020B0604020202020204" pitchFamily="34" charset="0"/>
                <a:ea typeface="黑体" panose="02010600030101010101" pitchFamily="1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2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fontAlgn="base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800" b="1" strike="noStrike" noProof="1">
                <a:solidFill>
                  <a:schemeClr val="tx1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  <a:cs typeface="+mn-ea"/>
              </a:rPr>
              <a:t>考试阶段</a:t>
            </a:r>
            <a:endParaRPr lang="zh-CN" altLang="en-US" sz="1800" b="1" strike="noStrike" noProof="1">
              <a:solidFill>
                <a:schemeClr val="tx1"/>
              </a:solidFill>
              <a:effectLst>
                <a:outerShdw blurRad="38100" dist="38100" dir="2700000">
                  <a:srgbClr val="FFFFFF"/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27661" name="Rectangle 33"/>
          <p:cNvSpPr/>
          <p:nvPr/>
        </p:nvSpPr>
        <p:spPr>
          <a:xfrm>
            <a:off x="6156325" y="2997200"/>
            <a:ext cx="1584325" cy="360363"/>
          </a:xfrm>
          <a:prstGeom prst="rect">
            <a:avLst/>
          </a:prstGeom>
          <a:solidFill>
            <a:srgbClr val="953735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b="0" i="0" u="none" kern="1200" baseline="0">
                <a:solidFill>
                  <a:schemeClr val="bg2"/>
                </a:solidFill>
                <a:latin typeface="Arial" panose="020B0604020202020204" pitchFamily="34" charset="0"/>
                <a:ea typeface="黑体" panose="02010600030101010101" pitchFamily="1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2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fontAlgn="base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b="1" strike="noStrike" noProof="1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  <a:cs typeface="+mn-ea"/>
                <a:sym typeface="Arial" panose="020B0604020202020204" pitchFamily="34" charset="0"/>
              </a:rPr>
              <a:t>课程</a:t>
            </a:r>
            <a:r>
              <a:rPr lang="zh-CN" altLang="en-US" sz="1800" b="1" strike="noStrike" noProof="1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  <a:cs typeface="+mn-ea"/>
                <a:sym typeface="Arial" panose="020B0604020202020204" pitchFamily="34" charset="0"/>
              </a:rPr>
              <a:t>考试</a:t>
            </a:r>
            <a:endParaRPr lang="zh-CN" altLang="en-US" sz="1800" b="1" strike="noStrike" noProof="1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隶书" panose="02010509060101010101" pitchFamily="1" charset="-122"/>
              <a:ea typeface="隶书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27662" name="Rectangle 35"/>
          <p:cNvSpPr/>
          <p:nvPr/>
        </p:nvSpPr>
        <p:spPr>
          <a:xfrm>
            <a:off x="6156325" y="3789363"/>
            <a:ext cx="1584325" cy="358775"/>
          </a:xfrm>
          <a:prstGeom prst="rect">
            <a:avLst/>
          </a:prstGeom>
          <a:solidFill>
            <a:srgbClr val="953735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b="0" i="0" u="none" kern="1200" baseline="0">
                <a:solidFill>
                  <a:schemeClr val="bg2"/>
                </a:solidFill>
                <a:latin typeface="Arial" panose="020B0604020202020204" pitchFamily="34" charset="0"/>
                <a:ea typeface="黑体" panose="02010600030101010101" pitchFamily="1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2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fontAlgn="base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800" b="1" strike="noStrike" noProof="1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  <a:cs typeface="+mn-ea"/>
                <a:sym typeface="Arial" panose="020B0604020202020204" pitchFamily="34" charset="0"/>
              </a:rPr>
              <a:t>提交作业</a:t>
            </a:r>
            <a:endParaRPr lang="zh-CN" altLang="en-US" sz="1800" b="1" strike="noStrike" noProof="1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隶书" panose="02010509060101010101" pitchFamily="1" charset="-122"/>
              <a:ea typeface="隶书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27663" name="AutoShape 45"/>
          <p:cNvSpPr/>
          <p:nvPr/>
        </p:nvSpPr>
        <p:spPr>
          <a:xfrm>
            <a:off x="6156325" y="4868863"/>
            <a:ext cx="1584325" cy="504825"/>
          </a:xfrm>
          <a:prstGeom prst="can">
            <a:avLst>
              <a:gd name="adj" fmla="val 25000"/>
            </a:avLst>
          </a:prstGeom>
          <a:solidFill>
            <a:srgbClr val="99CCFF">
              <a:alpha val="50999"/>
            </a:srgbClr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b="0" i="0" u="none" kern="1200" baseline="0">
                <a:solidFill>
                  <a:schemeClr val="bg2"/>
                </a:solidFill>
                <a:latin typeface="Arial" panose="020B0604020202020204" pitchFamily="34" charset="0"/>
                <a:ea typeface="黑体" panose="02010600030101010101" pitchFamily="1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2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fontAlgn="ctr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 b="1" strike="noStrike" noProof="1">
                <a:solidFill>
                  <a:schemeClr val="tx1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  <a:cs typeface="+mn-ea"/>
                <a:sym typeface="Arial" panose="020B0604020202020204" pitchFamily="34" charset="0"/>
              </a:rPr>
              <a:t>结业</a:t>
            </a:r>
            <a:endParaRPr lang="zh-CN" altLang="en-US" sz="2400" b="1" strike="noStrike" noProof="1">
              <a:solidFill>
                <a:schemeClr val="tx1"/>
              </a:solidFill>
              <a:effectLst>
                <a:outerShdw blurRad="38100" dist="38100" dir="2700000">
                  <a:srgbClr val="FFFFFF"/>
                </a:outerShdw>
              </a:effectLst>
              <a:latin typeface="隶书" panose="02010509060101010101" pitchFamily="1" charset="-122"/>
              <a:ea typeface="隶书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27664" name="AutoShape 48"/>
          <p:cNvSpPr/>
          <p:nvPr/>
        </p:nvSpPr>
        <p:spPr>
          <a:xfrm>
            <a:off x="900113" y="4868863"/>
            <a:ext cx="1798638" cy="504825"/>
          </a:xfrm>
          <a:prstGeom prst="can">
            <a:avLst>
              <a:gd name="adj" fmla="val 25000"/>
            </a:avLst>
          </a:prstGeom>
          <a:solidFill>
            <a:srgbClr val="99CCFF">
              <a:alpha val="50999"/>
            </a:srgbClr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b="0" i="0" u="none" kern="1200" baseline="0">
                <a:solidFill>
                  <a:schemeClr val="bg2"/>
                </a:solidFill>
                <a:latin typeface="Arial" panose="020B0604020202020204" pitchFamily="34" charset="0"/>
                <a:ea typeface="黑体" panose="02010600030101010101" pitchFamily="1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2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fontAlgn="base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800" b="1" strike="noStrike" noProof="1">
                <a:solidFill>
                  <a:schemeClr val="tx1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  <a:cs typeface="+mn-ea"/>
                <a:sym typeface="Arial" panose="020B0604020202020204" pitchFamily="34" charset="0"/>
              </a:rPr>
              <a:t>专升本学历阶段</a:t>
            </a:r>
            <a:endParaRPr lang="zh-CN" altLang="en-US" sz="1800" b="1" strike="noStrike" noProof="1">
              <a:solidFill>
                <a:schemeClr val="tx1"/>
              </a:solidFill>
              <a:effectLst>
                <a:outerShdw blurRad="38100" dist="38100" dir="2700000">
                  <a:srgbClr val="FFFFFF"/>
                </a:outerShdw>
              </a:effectLst>
              <a:latin typeface="隶书" panose="02010509060101010101" pitchFamily="1" charset="-122"/>
              <a:ea typeface="隶书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2" name="Text Box 50"/>
          <p:cNvSpPr txBox="1"/>
          <p:nvPr/>
        </p:nvSpPr>
        <p:spPr>
          <a:xfrm>
            <a:off x="179388" y="1052513"/>
            <a:ext cx="426593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buFont typeface="Wingdings" panose="05000000000000000000" pitchFamily="2" charset="2"/>
              <a:buNone/>
            </a:pPr>
            <a:r>
              <a:rPr lang="zh-CN" altLang="en-US" sz="3200">
                <a:solidFill>
                  <a:srgbClr val="1E497C"/>
                </a:solidFill>
                <a:latin typeface="隶书" panose="02010509060101010101" pitchFamily="1" charset="-122"/>
                <a:ea typeface="宋体" panose="02010600030101010101" pitchFamily="2" charset="-122"/>
                <a:sym typeface="Arial" panose="020B0604020202020204" pitchFamily="34" charset="0"/>
              </a:rPr>
              <a:t>专本套读学习流程图：</a:t>
            </a:r>
            <a:endParaRPr lang="zh-CN" altLang="en-US" sz="3200">
              <a:solidFill>
                <a:srgbClr val="1E497C"/>
              </a:solidFill>
              <a:latin typeface="隶书" panose="02010509060101010101" pitchFamily="1" charset="-122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7666" name="Rectangle 33"/>
          <p:cNvSpPr/>
          <p:nvPr/>
        </p:nvSpPr>
        <p:spPr>
          <a:xfrm>
            <a:off x="1187450" y="2997200"/>
            <a:ext cx="1152525" cy="360363"/>
          </a:xfrm>
          <a:prstGeom prst="rect">
            <a:avLst/>
          </a:prstGeom>
          <a:solidFill>
            <a:srgbClr val="953735"/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b="0" i="0" u="none" kern="1200" baseline="0">
                <a:solidFill>
                  <a:schemeClr val="bg2"/>
                </a:solidFill>
                <a:latin typeface="Arial" panose="020B0604020202020204" pitchFamily="34" charset="0"/>
                <a:ea typeface="黑体" panose="02010600030101010101" pitchFamily="1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2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fontAlgn="base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800" b="1" strike="noStrike" noProof="1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  <a:cs typeface="+mn-ea"/>
                <a:sym typeface="Arial" panose="020B0604020202020204" pitchFamily="34" charset="0"/>
              </a:rPr>
              <a:t>免试入学</a:t>
            </a:r>
            <a:endParaRPr lang="zh-CN" altLang="en-US" sz="1800" b="1" strike="noStrike" noProof="1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隶书" panose="02010509060101010101" pitchFamily="1" charset="-122"/>
              <a:ea typeface="隶书" panose="02010509060101010101" pitchFamily="1" charset="-122"/>
              <a:sym typeface="Arial" panose="020B0604020202020204" pitchFamily="34" charset="0"/>
            </a:endParaRPr>
          </a:p>
        </p:txBody>
      </p:sp>
      <p:sp>
        <p:nvSpPr>
          <p:cNvPr id="3" name="右箭头 1"/>
          <p:cNvSpPr/>
          <p:nvPr/>
        </p:nvSpPr>
        <p:spPr>
          <a:xfrm>
            <a:off x="2555875" y="2287588"/>
            <a:ext cx="863600" cy="142875"/>
          </a:xfrm>
          <a:prstGeom prst="rightArrow">
            <a:avLst>
              <a:gd name="adj1" fmla="val 50000"/>
              <a:gd name="adj2" fmla="val 50314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eaLnBrk="0" hangingPunct="0"/>
            <a:endParaRPr lang="zh-CN" altLang="en-US" sz="1800">
              <a:solidFill>
                <a:schemeClr val="tx1"/>
              </a:solidFill>
              <a:latin typeface="隶书" panose="02010509060101010101" pitchFamily="1" charset="-122"/>
              <a:ea typeface="宋体" panose="02010600030101010101" pitchFamily="2" charset="-122"/>
            </a:endParaRPr>
          </a:p>
        </p:txBody>
      </p:sp>
      <p:sp>
        <p:nvSpPr>
          <p:cNvPr id="27667" name="右箭头 2"/>
          <p:cNvSpPr/>
          <p:nvPr/>
        </p:nvSpPr>
        <p:spPr>
          <a:xfrm>
            <a:off x="5076825" y="2276475"/>
            <a:ext cx="935038" cy="142875"/>
          </a:xfrm>
          <a:prstGeom prst="rightArrow">
            <a:avLst>
              <a:gd name="adj1" fmla="val 50000"/>
              <a:gd name="adj2" fmla="val 50295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eaLnBrk="0" hangingPunct="0"/>
            <a:endParaRPr lang="zh-CN" altLang="en-US" sz="1800">
              <a:solidFill>
                <a:schemeClr val="tx1"/>
              </a:solidFill>
              <a:latin typeface="隶书" panose="02010509060101010101" pitchFamily="1" charset="-122"/>
              <a:ea typeface="宋体" panose="02010600030101010101" pitchFamily="2" charset="-122"/>
            </a:endParaRPr>
          </a:p>
        </p:txBody>
      </p:sp>
      <p:sp>
        <p:nvSpPr>
          <p:cNvPr id="27668" name="下箭头 3"/>
          <p:cNvSpPr/>
          <p:nvPr/>
        </p:nvSpPr>
        <p:spPr>
          <a:xfrm>
            <a:off x="1692275" y="2562225"/>
            <a:ext cx="142875" cy="433388"/>
          </a:xfrm>
          <a:prstGeom prst="downArrow">
            <a:avLst>
              <a:gd name="adj1" fmla="val 50000"/>
              <a:gd name="adj2" fmla="val 50330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eaLnBrk="0" hangingPunct="0"/>
            <a:endParaRPr lang="zh-CN" altLang="en-US" sz="1800">
              <a:solidFill>
                <a:schemeClr val="tx1"/>
              </a:solidFill>
              <a:latin typeface="隶书" panose="02010509060101010101" pitchFamily="1" charset="-122"/>
              <a:ea typeface="宋体" panose="02010600030101010101" pitchFamily="2" charset="-122"/>
            </a:endParaRPr>
          </a:p>
        </p:txBody>
      </p:sp>
      <p:sp>
        <p:nvSpPr>
          <p:cNvPr id="27669" name="下箭头 64"/>
          <p:cNvSpPr/>
          <p:nvPr/>
        </p:nvSpPr>
        <p:spPr>
          <a:xfrm>
            <a:off x="4140200" y="2551113"/>
            <a:ext cx="144463" cy="433387"/>
          </a:xfrm>
          <a:prstGeom prst="downArrow">
            <a:avLst>
              <a:gd name="adj1" fmla="val 50000"/>
              <a:gd name="adj2" fmla="val 49777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eaLnBrk="0" hangingPunct="0"/>
            <a:endParaRPr lang="zh-CN" altLang="en-US" sz="1800">
              <a:solidFill>
                <a:schemeClr val="tx1"/>
              </a:solidFill>
              <a:latin typeface="隶书" panose="02010509060101010101" pitchFamily="1" charset="-122"/>
              <a:ea typeface="宋体" panose="02010600030101010101" pitchFamily="2" charset="-122"/>
            </a:endParaRPr>
          </a:p>
        </p:txBody>
      </p:sp>
      <p:sp>
        <p:nvSpPr>
          <p:cNvPr id="27670" name="下箭头 65"/>
          <p:cNvSpPr/>
          <p:nvPr/>
        </p:nvSpPr>
        <p:spPr>
          <a:xfrm>
            <a:off x="6804025" y="2574925"/>
            <a:ext cx="144463" cy="433388"/>
          </a:xfrm>
          <a:prstGeom prst="downArrow">
            <a:avLst>
              <a:gd name="adj1" fmla="val 50000"/>
              <a:gd name="adj2" fmla="val 49777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eaLnBrk="0" hangingPunct="0"/>
            <a:endParaRPr lang="zh-CN" altLang="en-US" sz="1800">
              <a:solidFill>
                <a:schemeClr val="tx1"/>
              </a:solidFill>
              <a:latin typeface="隶书" panose="02010509060101010101" pitchFamily="1" charset="-122"/>
              <a:ea typeface="宋体" panose="02010600030101010101" pitchFamily="2" charset="-122"/>
            </a:endParaRPr>
          </a:p>
        </p:txBody>
      </p:sp>
      <p:sp>
        <p:nvSpPr>
          <p:cNvPr id="27671" name="下箭头 66"/>
          <p:cNvSpPr/>
          <p:nvPr/>
        </p:nvSpPr>
        <p:spPr>
          <a:xfrm>
            <a:off x="6804025" y="3365500"/>
            <a:ext cx="144463" cy="433388"/>
          </a:xfrm>
          <a:prstGeom prst="downArrow">
            <a:avLst>
              <a:gd name="adj1" fmla="val 50000"/>
              <a:gd name="adj2" fmla="val 49777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eaLnBrk="0" hangingPunct="0"/>
            <a:endParaRPr lang="zh-CN" altLang="en-US" sz="1800">
              <a:solidFill>
                <a:schemeClr val="tx1"/>
              </a:solidFill>
              <a:latin typeface="隶书" panose="02010509060101010101" pitchFamily="1" charset="-122"/>
              <a:ea typeface="宋体" panose="02010600030101010101" pitchFamily="2" charset="-122"/>
            </a:endParaRPr>
          </a:p>
        </p:txBody>
      </p:sp>
      <p:sp>
        <p:nvSpPr>
          <p:cNvPr id="27672" name="下箭头 67"/>
          <p:cNvSpPr/>
          <p:nvPr/>
        </p:nvSpPr>
        <p:spPr>
          <a:xfrm>
            <a:off x="4140200" y="3365500"/>
            <a:ext cx="144463" cy="433388"/>
          </a:xfrm>
          <a:prstGeom prst="downArrow">
            <a:avLst>
              <a:gd name="adj1" fmla="val 50000"/>
              <a:gd name="adj2" fmla="val 49777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eaLnBrk="0" hangingPunct="0"/>
            <a:endParaRPr lang="zh-CN" altLang="en-US" sz="1800">
              <a:solidFill>
                <a:schemeClr val="tx1"/>
              </a:solidFill>
              <a:latin typeface="隶书" panose="02010509060101010101" pitchFamily="1" charset="-122"/>
              <a:ea typeface="宋体" panose="02010600030101010101" pitchFamily="2" charset="-122"/>
            </a:endParaRPr>
          </a:p>
        </p:txBody>
      </p:sp>
      <p:sp>
        <p:nvSpPr>
          <p:cNvPr id="27673" name="下箭头 68"/>
          <p:cNvSpPr/>
          <p:nvPr/>
        </p:nvSpPr>
        <p:spPr>
          <a:xfrm>
            <a:off x="6804025" y="4229100"/>
            <a:ext cx="144463" cy="577850"/>
          </a:xfrm>
          <a:prstGeom prst="downArrow">
            <a:avLst>
              <a:gd name="adj1" fmla="val 50000"/>
              <a:gd name="adj2" fmla="val 49814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eaLnBrk="0" hangingPunct="0"/>
            <a:endParaRPr lang="zh-CN" altLang="en-US" sz="1800">
              <a:solidFill>
                <a:schemeClr val="tx1"/>
              </a:solidFill>
              <a:latin typeface="隶书" panose="02010509060101010101" pitchFamily="1" charset="-122"/>
              <a:ea typeface="宋体" panose="02010600030101010101" pitchFamily="2" charset="-122"/>
            </a:endParaRPr>
          </a:p>
        </p:txBody>
      </p:sp>
      <p:sp>
        <p:nvSpPr>
          <p:cNvPr id="27674" name="左箭头 6"/>
          <p:cNvSpPr/>
          <p:nvPr/>
        </p:nvSpPr>
        <p:spPr>
          <a:xfrm>
            <a:off x="5364163" y="5084763"/>
            <a:ext cx="722312" cy="142875"/>
          </a:xfrm>
          <a:prstGeom prst="leftArrow">
            <a:avLst>
              <a:gd name="adj1" fmla="val 50000"/>
              <a:gd name="adj2" fmla="val 50438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eaLnBrk="0" hangingPunct="0"/>
            <a:endParaRPr lang="zh-CN" altLang="en-US" sz="1800">
              <a:solidFill>
                <a:schemeClr val="tx1"/>
              </a:solidFill>
              <a:latin typeface="隶书" panose="02010509060101010101" pitchFamily="1" charset="-122"/>
              <a:ea typeface="宋体" panose="02010600030101010101" pitchFamily="2" charset="-122"/>
            </a:endParaRPr>
          </a:p>
        </p:txBody>
      </p:sp>
      <p:sp>
        <p:nvSpPr>
          <p:cNvPr id="27675" name="左箭头 7"/>
          <p:cNvSpPr/>
          <p:nvPr/>
        </p:nvSpPr>
        <p:spPr>
          <a:xfrm>
            <a:off x="2770188" y="5084763"/>
            <a:ext cx="649287" cy="142875"/>
          </a:xfrm>
          <a:prstGeom prst="leftArrow">
            <a:avLst>
              <a:gd name="adj1" fmla="val 50000"/>
              <a:gd name="adj2" fmla="val 50367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eaLnBrk="0" hangingPunct="0"/>
            <a:endParaRPr lang="zh-CN" altLang="en-US" sz="1800">
              <a:solidFill>
                <a:schemeClr val="tx1"/>
              </a:solidFill>
              <a:latin typeface="隶书" panose="02010509060101010101" pitchFamily="1" charset="-122"/>
              <a:ea typeface="宋体" panose="02010600030101010101" pitchFamily="2" charset="-122"/>
            </a:endParaRPr>
          </a:p>
        </p:txBody>
      </p:sp>
      <p:sp>
        <p:nvSpPr>
          <p:cNvPr id="27677" name="AutoShape 48"/>
          <p:cNvSpPr/>
          <p:nvPr/>
        </p:nvSpPr>
        <p:spPr>
          <a:xfrm>
            <a:off x="3492500" y="4868863"/>
            <a:ext cx="1798638" cy="504825"/>
          </a:xfrm>
          <a:prstGeom prst="can">
            <a:avLst>
              <a:gd name="adj" fmla="val 25000"/>
            </a:avLst>
          </a:prstGeom>
          <a:solidFill>
            <a:srgbClr val="99CCFF">
              <a:alpha val="50999"/>
            </a:srgbClr>
          </a:solidFill>
          <a:ln w="9525">
            <a:noFill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marL="342900" lvl="0" indent="-3429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 b="0" i="0" u="none" kern="1200" baseline="0">
                <a:solidFill>
                  <a:schemeClr val="bg2"/>
                </a:solidFill>
                <a:latin typeface="Arial" panose="020B0604020202020204" pitchFamily="34" charset="0"/>
                <a:ea typeface="黑体" panose="02010600030101010101" pitchFamily="1" charset="-122"/>
              </a:defRPr>
            </a:lvl1pPr>
            <a:lvl2pPr marL="742950" lvl="1" indent="-28575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1200" b="0" i="0" u="non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fontAlgn="base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b="1" strike="noStrike" noProof="1">
                <a:solidFill>
                  <a:schemeClr val="tx1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  <a:cs typeface="+mn-ea"/>
                <a:sym typeface="Arial" panose="020B0604020202020204" pitchFamily="34" charset="0"/>
              </a:rPr>
              <a:t>学分积累</a:t>
            </a:r>
            <a:endParaRPr lang="zh-CN" altLang="en-US" b="1" strike="noStrike" noProof="1">
              <a:solidFill>
                <a:schemeClr val="tx1"/>
              </a:solidFill>
              <a:effectLst>
                <a:outerShdw blurRad="38100" dist="38100" dir="2700000">
                  <a:srgbClr val="FFFFFF"/>
                </a:outerShdw>
              </a:effectLst>
              <a:latin typeface="隶书" panose="02010509060101010101" pitchFamily="1" charset="-122"/>
              <a:ea typeface="隶书" panose="02010509060101010101" pitchFamily="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Rectangle 3"/>
          <p:cNvSpPr txBox="1"/>
          <p:nvPr/>
        </p:nvSpPr>
        <p:spPr>
          <a:xfrm>
            <a:off x="2195513" y="2781300"/>
            <a:ext cx="5616575" cy="12954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 algn="ctr">
              <a:spcBef>
                <a:spcPct val="20000"/>
              </a:spcBef>
            </a:pPr>
            <a:r>
              <a:rPr lang="zh-CN" altLang="en-US" sz="8000">
                <a:solidFill>
                  <a:srgbClr val="A50021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Arial" panose="020B0604020202020204" pitchFamily="34" charset="0"/>
              </a:rPr>
              <a:t>谢  谢！</a:t>
            </a:r>
            <a:endParaRPr lang="zh-CN" altLang="en-US" sz="8000">
              <a:solidFill>
                <a:srgbClr val="A50021"/>
              </a:solidFill>
              <a:latin typeface="微软雅黑" panose="020B0503020204020204" pitchFamily="2" charset="-122"/>
              <a:ea typeface="微软雅黑" panose="020B0503020204020204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标题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5472112" cy="504825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hlinkClick r:id="rId1" action="ppaction://hlinksldjump"/>
              </a:rPr>
              <a:t>会计学</a:t>
            </a:r>
            <a:endParaRPr lang="zh-CN" altLang="en-US" sz="2400" b="1">
              <a:solidFill>
                <a:srgbClr val="1E497C"/>
              </a:solidFill>
              <a:hlinkClick r:id="rId1" action="ppaction://hlinksldjump"/>
            </a:endParaRPr>
          </a:p>
        </p:txBody>
      </p:sp>
      <p:graphicFrame>
        <p:nvGraphicFramePr>
          <p:cNvPr id="29699" name="图片占位符 29698"/>
          <p:cNvGraphicFramePr/>
          <p:nvPr>
            <p:ph type="pic"/>
          </p:nvPr>
        </p:nvGraphicFramePr>
        <p:xfrm>
          <a:off x="1403350" y="1125538"/>
          <a:ext cx="5832475" cy="5472113"/>
        </p:xfrm>
        <a:graphic>
          <a:graphicData uri="http://schemas.openxmlformats.org/drawingml/2006/table">
            <a:tbl>
              <a:tblPr/>
              <a:tblGrid>
                <a:gridCol w="1560513"/>
                <a:gridCol w="4271962"/>
              </a:tblGrid>
              <a:tr h="341313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 rowSpan="7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国际金融学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国际贸易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微观经济学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管理学原理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国家税收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宏观经济学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x-none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VF</a:t>
                      </a: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及其应用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 rowSpan="8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管理会计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内部控制制度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资产评估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政府与非营利组织会计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高级财务会计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电算化会计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公司财务分析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会计制度设计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标题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5472112" cy="433388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latin typeface="宋体" panose="02010600030101010101" pitchFamily="2" charset="-122"/>
                <a:ea typeface="宋体" panose="02010600030101010101" pitchFamily="2" charset="-122"/>
                <a:hlinkClick r:id="rId1" action="ppaction://hlinksldjump"/>
              </a:rPr>
              <a:t>金融学</a:t>
            </a:r>
            <a:endParaRPr lang="zh-CN" altLang="en-US" sz="2400" b="1">
              <a:solidFill>
                <a:srgbClr val="1E497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0723" name="图片占位符 30722"/>
          <p:cNvGraphicFramePr/>
          <p:nvPr>
            <p:ph type="pic"/>
          </p:nvPr>
        </p:nvGraphicFramePr>
        <p:xfrm>
          <a:off x="1403350" y="1268413"/>
          <a:ext cx="5832475" cy="5278438"/>
        </p:xfrm>
        <a:graphic>
          <a:graphicData uri="http://schemas.openxmlformats.org/drawingml/2006/table">
            <a:tbl>
              <a:tblPr/>
              <a:tblGrid>
                <a:gridCol w="1152525"/>
                <a:gridCol w="4679950"/>
              </a:tblGrid>
              <a:tr h="303213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rowSpan="8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统计学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线性代数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微观经济学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货币银行学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会计学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宏观经济学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投资学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x-none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VF</a:t>
                      </a: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及其应用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 rowSpan="9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中央银行学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公司金融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商业银行业务与经营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信托与租赁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金融期货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项目评估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国际结算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国际信贷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保险学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标题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5472112" cy="504825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latin typeface="Arial" panose="020B0604020202020204" pitchFamily="34" charset="0"/>
                <a:ea typeface="宋体" panose="02010600030101010101" pitchFamily="2" charset="-122"/>
                <a:hlinkClick r:id="rId1" action="ppaction://hlinksldjump"/>
              </a:rPr>
              <a:t>管理科学（项目管理方向）</a:t>
            </a:r>
            <a:endParaRPr lang="zh-CN" altLang="en-US" sz="2400" b="1">
              <a:solidFill>
                <a:srgbClr val="1E497C"/>
              </a:solidFill>
            </a:endParaRPr>
          </a:p>
        </p:txBody>
      </p:sp>
      <p:graphicFrame>
        <p:nvGraphicFramePr>
          <p:cNvPr id="31747" name="图片占位符 31746"/>
          <p:cNvGraphicFramePr/>
          <p:nvPr>
            <p:ph type="pic"/>
          </p:nvPr>
        </p:nvGraphicFramePr>
        <p:xfrm>
          <a:off x="1331913" y="1268413"/>
          <a:ext cx="5903913" cy="5400675"/>
        </p:xfrm>
        <a:graphic>
          <a:graphicData uri="http://schemas.openxmlformats.org/drawingml/2006/table">
            <a:tbl>
              <a:tblPr/>
              <a:tblGrid>
                <a:gridCol w="1362075"/>
                <a:gridCol w="4541838"/>
              </a:tblGrid>
              <a:tr h="355600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57188">
                <a:tc rowSpan="8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微观经济学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宏观经济学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统计学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运筹学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文献信息检索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管理信息系统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管理学原理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财务管理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 rowSpan="6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人力资源管理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项目管理实务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项目计划与控制管理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政府采购管理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专题讲座</a:t>
                      </a:r>
                      <a:r>
                        <a:rPr lang="en-US" altLang="x-none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(</a:t>
                      </a: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管理科学专业用</a:t>
                      </a:r>
                      <a:r>
                        <a:rPr lang="en-US" altLang="x-none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)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标题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5472112" cy="504825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latin typeface="Arial" panose="020B0604020202020204" pitchFamily="34" charset="0"/>
                <a:ea typeface="宋体" panose="02010600030101010101" pitchFamily="2" charset="-122"/>
                <a:hlinkClick r:id="rId1" action="ppaction://hlinksldjump"/>
              </a:rPr>
              <a:t>管理科学（商务管理方向）</a:t>
            </a:r>
            <a:endParaRPr lang="zh-CN" altLang="en-US" sz="2400" b="1">
              <a:solidFill>
                <a:srgbClr val="1E497C"/>
              </a:solidFill>
            </a:endParaRPr>
          </a:p>
        </p:txBody>
      </p:sp>
      <p:graphicFrame>
        <p:nvGraphicFramePr>
          <p:cNvPr id="32771" name="图片占位符 32770"/>
          <p:cNvGraphicFramePr/>
          <p:nvPr>
            <p:ph type="pic"/>
          </p:nvPr>
        </p:nvGraphicFramePr>
        <p:xfrm>
          <a:off x="1476375" y="1268413"/>
          <a:ext cx="5761038" cy="5400675"/>
        </p:xfrm>
        <a:graphic>
          <a:graphicData uri="http://schemas.openxmlformats.org/drawingml/2006/table">
            <a:tbl>
              <a:tblPr/>
              <a:tblGrid>
                <a:gridCol w="1417638"/>
                <a:gridCol w="4343400"/>
              </a:tblGrid>
              <a:tr h="327025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 rowSpan="7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管理学原理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微观经济学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管理信息系统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组织行为学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经济法学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统计学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宏观经济学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 rowSpan="9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电子商务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国际贸易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财政与税收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投资与融资管理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战略管理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财务管理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市场营销学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人力资源管理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标题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5472112" cy="433388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latin typeface="Arial" panose="020B0604020202020204" pitchFamily="34" charset="0"/>
                <a:ea typeface="宋体" panose="02010600030101010101" pitchFamily="2" charset="-122"/>
                <a:hlinkClick r:id="rId1" action="ppaction://hlinksldjump"/>
              </a:rPr>
              <a:t>经济学</a:t>
            </a:r>
            <a:endParaRPr lang="zh-CN" altLang="en-US" sz="2400" b="1"/>
          </a:p>
        </p:txBody>
      </p:sp>
      <p:graphicFrame>
        <p:nvGraphicFramePr>
          <p:cNvPr id="33795" name="图片占位符 33794"/>
          <p:cNvGraphicFramePr/>
          <p:nvPr>
            <p:ph type="pic"/>
          </p:nvPr>
        </p:nvGraphicFramePr>
        <p:xfrm>
          <a:off x="1187450" y="1196975"/>
          <a:ext cx="5976938" cy="5400675"/>
        </p:xfrm>
        <a:graphic>
          <a:graphicData uri="http://schemas.openxmlformats.org/drawingml/2006/table">
            <a:tbl>
              <a:tblPr/>
              <a:tblGrid>
                <a:gridCol w="1379538"/>
                <a:gridCol w="4597400"/>
              </a:tblGrid>
              <a:tr h="384175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 rowSpan="10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管理学原理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微观经济学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会计学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金融学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统计学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宏观经济学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财政学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国际贸易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金融市场学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政府预算与预算会计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 rowSpan="5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公司金融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中央银行学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公债学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政府采购制度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税收筹划与代理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标题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5472112" cy="431800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latin typeface="Arial" panose="020B0604020202020204" pitchFamily="34" charset="0"/>
                <a:ea typeface="宋体" panose="02010600030101010101" pitchFamily="2" charset="-122"/>
                <a:hlinkClick r:id="rId1" action="ppaction://hlinksldjump"/>
              </a:rPr>
              <a:t>工商管理</a:t>
            </a:r>
            <a:endParaRPr lang="zh-CN" altLang="en-US" sz="2400" b="1"/>
          </a:p>
        </p:txBody>
      </p:sp>
      <p:graphicFrame>
        <p:nvGraphicFramePr>
          <p:cNvPr id="34819" name="图片占位符 34818"/>
          <p:cNvGraphicFramePr/>
          <p:nvPr>
            <p:ph type="pic"/>
          </p:nvPr>
        </p:nvGraphicFramePr>
        <p:xfrm>
          <a:off x="1187450" y="1125538"/>
          <a:ext cx="5976938" cy="5400675"/>
        </p:xfrm>
        <a:graphic>
          <a:graphicData uri="http://schemas.openxmlformats.org/drawingml/2006/table">
            <a:tbl>
              <a:tblPr/>
              <a:tblGrid>
                <a:gridCol w="1473200"/>
                <a:gridCol w="4503738"/>
              </a:tblGrid>
              <a:tr h="396875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57188">
                <a:tc rowSpan="7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统计学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微观经济学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管理学原理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国家税收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宏观经济学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经济法学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管理信息系统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 rowSpan="7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国际经济学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现代企业管理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财务管理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证券投资与管理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工商行政管理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战略管理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市场营销学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1" name="标题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5472112" cy="503238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latin typeface="Arial" panose="020B0604020202020204" pitchFamily="34" charset="0"/>
                <a:ea typeface="宋体" panose="02010600030101010101" pitchFamily="2" charset="-122"/>
                <a:hlinkClick r:id="rId1" action="ppaction://hlinksldjump"/>
              </a:rPr>
              <a:t>法学</a:t>
            </a:r>
            <a:endParaRPr lang="zh-CN" altLang="en-US" sz="2400" b="1"/>
          </a:p>
        </p:txBody>
      </p:sp>
      <p:graphicFrame>
        <p:nvGraphicFramePr>
          <p:cNvPr id="35843" name="图片占位符 35842"/>
          <p:cNvGraphicFramePr/>
          <p:nvPr>
            <p:ph type="pic"/>
          </p:nvPr>
        </p:nvGraphicFramePr>
        <p:xfrm>
          <a:off x="1331913" y="1125538"/>
          <a:ext cx="5903913" cy="5472113"/>
        </p:xfrm>
        <a:graphic>
          <a:graphicData uri="http://schemas.openxmlformats.org/drawingml/2006/table">
            <a:tbl>
              <a:tblPr/>
              <a:tblGrid>
                <a:gridCol w="1436688"/>
                <a:gridCol w="4467225"/>
              </a:tblGrid>
              <a:tr h="314325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71463">
                <a:tc rowSpan="9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民法学</a:t>
                      </a:r>
                      <a:endParaRPr lang="zh-CN" altLang="en-US" sz="12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国际经济法学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商法学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证券法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合同法学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知识产权法学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法理学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婚姻家庭继承法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证据法学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2">
                <a:tc rowSpan="10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科技法学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环境与资源保护法学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劳动与社会保障法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税法学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法律文书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中外司法制度比较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物权法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侵权行为法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司法实务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国家司法考试指南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471" marR="9471" marT="9471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标题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5472112" cy="360363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hlinkClick r:id="rId1" action="ppaction://hlinksldjump"/>
              </a:rPr>
              <a:t>药学</a:t>
            </a:r>
            <a:endParaRPr lang="zh-CN" altLang="en-US" sz="2400" b="1">
              <a:solidFill>
                <a:srgbClr val="1E497C"/>
              </a:solidFill>
            </a:endParaRPr>
          </a:p>
        </p:txBody>
      </p:sp>
      <p:graphicFrame>
        <p:nvGraphicFramePr>
          <p:cNvPr id="36867" name="图片占位符 36866"/>
          <p:cNvGraphicFramePr/>
          <p:nvPr>
            <p:ph type="pic"/>
          </p:nvPr>
        </p:nvGraphicFramePr>
        <p:xfrm>
          <a:off x="1187450" y="1196975"/>
          <a:ext cx="6121400" cy="5472113"/>
        </p:xfrm>
        <a:graphic>
          <a:graphicData uri="http://schemas.openxmlformats.org/drawingml/2006/table">
            <a:tbl>
              <a:tblPr/>
              <a:tblGrid>
                <a:gridCol w="1395413"/>
                <a:gridCol w="4725987"/>
              </a:tblGrid>
              <a:tr h="365125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5125">
                <a:tc rowSpan="3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无机及分析化学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有机化学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物理化学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rowSpan="11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生物化学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药用植物学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药物化学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生药学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药理学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药剂学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天然药物化学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药物分析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药事管理学</a:t>
                      </a:r>
                      <a:r>
                        <a:rPr lang="en-US" altLang="x-none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(</a:t>
                      </a: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专升本</a:t>
                      </a:r>
                      <a:r>
                        <a:rPr lang="en-US" altLang="x-none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)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生物药剂与药动学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药物信息学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标题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5472112" cy="433388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latin typeface="Arial" panose="020B0604020202020204" pitchFamily="34" charset="0"/>
                <a:ea typeface="宋体" panose="02010600030101010101" pitchFamily="2" charset="-122"/>
                <a:hlinkClick r:id="rId1" action="ppaction://hlinksldjump"/>
              </a:rPr>
              <a:t>计算机科学与技术</a:t>
            </a:r>
            <a:endParaRPr lang="zh-CN" altLang="en-US" sz="2400" b="1"/>
          </a:p>
        </p:txBody>
      </p:sp>
      <p:graphicFrame>
        <p:nvGraphicFramePr>
          <p:cNvPr id="37891" name="图片占位符 37890"/>
          <p:cNvGraphicFramePr/>
          <p:nvPr>
            <p:ph type="pic"/>
          </p:nvPr>
        </p:nvGraphicFramePr>
        <p:xfrm>
          <a:off x="1116013" y="1341438"/>
          <a:ext cx="6121400" cy="5329238"/>
        </p:xfrm>
        <a:graphic>
          <a:graphicData uri="http://schemas.openxmlformats.org/drawingml/2006/table">
            <a:tbl>
              <a:tblPr/>
              <a:tblGrid>
                <a:gridCol w="1344613"/>
                <a:gridCol w="4776787"/>
              </a:tblGrid>
              <a:tr h="312738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 rowSpan="8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程序设计基础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计算机及网络应用基础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离散数学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数字逻辑电路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数据结构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汇编语言程序设计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计算机组成原理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面向对象程序设计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 rowSpan="8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编译原理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操作系统原理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数据库系统原理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微机原理与接口技术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计算机网络原理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软件工程概论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多媒体技术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x-none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JAVA</a:t>
                      </a: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语言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标题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5472112" cy="504825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latin typeface="Arial" panose="020B0604020202020204" pitchFamily="34" charset="0"/>
                <a:ea typeface="宋体" panose="02010600030101010101" pitchFamily="2" charset="-122"/>
                <a:hlinkClick r:id="rId1" action="ppaction://hlinksldjump"/>
              </a:rPr>
              <a:t>机械工程及自动化</a:t>
            </a:r>
            <a:endParaRPr lang="zh-CN" altLang="en-US" sz="2400" b="1"/>
          </a:p>
        </p:txBody>
      </p:sp>
      <p:graphicFrame>
        <p:nvGraphicFramePr>
          <p:cNvPr id="38915" name="图片占位符 38914"/>
          <p:cNvGraphicFramePr/>
          <p:nvPr>
            <p:ph type="pic"/>
          </p:nvPr>
        </p:nvGraphicFramePr>
        <p:xfrm>
          <a:off x="1258888" y="1341438"/>
          <a:ext cx="6048375" cy="5256213"/>
        </p:xfrm>
        <a:graphic>
          <a:graphicData uri="http://schemas.openxmlformats.org/drawingml/2006/table">
            <a:tbl>
              <a:tblPr/>
              <a:tblGrid>
                <a:gridCol w="1168400"/>
                <a:gridCol w="4879975"/>
              </a:tblGrid>
              <a:tr h="387350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7663">
                <a:tc rowSpan="7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电工技术基础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机械设计与制图</a:t>
                      </a:r>
                      <a:r>
                        <a:rPr lang="en-US" altLang="x-none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II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机械精度设计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电子技术基础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机械控制工程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★电机与拖动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★测试技术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2">
                <a:tc rowSpan="7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x-none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CAD_CAM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机械电子工程基础</a:t>
                      </a:r>
                      <a:r>
                        <a:rPr lang="en-US" altLang="x-none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I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流体传动与控制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机械电子工程基础</a:t>
                      </a:r>
                      <a:r>
                        <a:rPr lang="en-US" altLang="x-none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II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先进制造技术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★工业机器人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★程序设计基础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标题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5472112" cy="504825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latin typeface="Arial" panose="020B0604020202020204" pitchFamily="34" charset="0"/>
                <a:ea typeface="宋体" panose="02010600030101010101" pitchFamily="2" charset="-122"/>
                <a:hlinkClick r:id="rId1" action="ppaction://hlinksldjump"/>
              </a:rPr>
              <a:t>环境工程</a:t>
            </a:r>
            <a:endParaRPr lang="zh-CN" altLang="en-US" sz="2400"/>
          </a:p>
        </p:txBody>
      </p:sp>
      <p:graphicFrame>
        <p:nvGraphicFramePr>
          <p:cNvPr id="39939" name="图片占位符 39938"/>
          <p:cNvGraphicFramePr/>
          <p:nvPr>
            <p:ph type="pic"/>
          </p:nvPr>
        </p:nvGraphicFramePr>
        <p:xfrm>
          <a:off x="1116013" y="1196975"/>
          <a:ext cx="6121400" cy="5329238"/>
        </p:xfrm>
        <a:graphic>
          <a:graphicData uri="http://schemas.openxmlformats.org/drawingml/2006/table">
            <a:tbl>
              <a:tblPr/>
              <a:tblGrid>
                <a:gridCol w="1138238"/>
                <a:gridCol w="4983162"/>
              </a:tblGrid>
              <a:tr h="354013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19087">
                <a:tc rowSpan="4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普通物理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无机及分析化学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有机化学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物理化学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rowSpan="11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环境材料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环境微生物学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大气污染控制工程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水污染控制工程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环境质量评价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地球信息科学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环境生物化学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环境规划与管理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物理性污染控制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环境土壤学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环境修复原理与技术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6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标题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5472112" cy="504825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hlinkClick r:id="rId1" action="ppaction://hlinksldjump"/>
              </a:rPr>
              <a:t>土木工程</a:t>
            </a:r>
            <a:endParaRPr lang="zh-CN" altLang="en-US" sz="2400" b="1">
              <a:solidFill>
                <a:srgbClr val="1E497C"/>
              </a:solidFill>
            </a:endParaRPr>
          </a:p>
        </p:txBody>
      </p:sp>
      <p:graphicFrame>
        <p:nvGraphicFramePr>
          <p:cNvPr id="40963" name="图片占位符 40962"/>
          <p:cNvGraphicFramePr/>
          <p:nvPr>
            <p:ph type="pic"/>
          </p:nvPr>
        </p:nvGraphicFramePr>
        <p:xfrm>
          <a:off x="1187450" y="1268413"/>
          <a:ext cx="6121400" cy="5400675"/>
        </p:xfrm>
        <a:graphic>
          <a:graphicData uri="http://schemas.openxmlformats.org/drawingml/2006/table">
            <a:tbl>
              <a:tblPr/>
              <a:tblGrid>
                <a:gridCol w="1268413"/>
                <a:gridCol w="4852987"/>
              </a:tblGrid>
              <a:tr h="373063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34962">
                <a:tc rowSpan="8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建筑法规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流体力学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结构力学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工程地质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电工电子技术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弹性力学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土力学及地基基础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房屋建筑学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 rowSpan="7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钢结构基本原理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路基路面工程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工程结构抗震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混凝土结构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桥梁工程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结构检验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建筑设备工程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标题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5472112" cy="431800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latin typeface="Arial" panose="020B0604020202020204" pitchFamily="34" charset="0"/>
                <a:ea typeface="宋体" panose="02010600030101010101" pitchFamily="2" charset="-122"/>
                <a:hlinkClick r:id="rId1" action="ppaction://hlinksldjump"/>
              </a:rPr>
              <a:t>电气工程及其自动化</a:t>
            </a:r>
            <a:endParaRPr lang="zh-CN" altLang="en-US" sz="2400" b="1">
              <a:solidFill>
                <a:srgbClr val="1E497C"/>
              </a:solidFill>
            </a:endParaRPr>
          </a:p>
        </p:txBody>
      </p:sp>
      <p:graphicFrame>
        <p:nvGraphicFramePr>
          <p:cNvPr id="41987" name="图片占位符 41986"/>
          <p:cNvGraphicFramePr/>
          <p:nvPr>
            <p:ph type="pic"/>
          </p:nvPr>
        </p:nvGraphicFramePr>
        <p:xfrm>
          <a:off x="1116013" y="1196975"/>
          <a:ext cx="6121400" cy="5400675"/>
        </p:xfrm>
        <a:graphic>
          <a:graphicData uri="http://schemas.openxmlformats.org/drawingml/2006/table">
            <a:tbl>
              <a:tblPr/>
              <a:tblGrid>
                <a:gridCol w="1417638"/>
                <a:gridCol w="4703762"/>
              </a:tblGrid>
              <a:tr h="385763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85762">
                <a:tc rowSpan="7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程序设计基础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模拟电子技术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微机原理与接口技术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电机学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数字电子技术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自动控制理论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 rowSpan="6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电力系统分析</a:t>
                      </a:r>
                      <a:r>
                        <a:rPr lang="en-US" altLang="x-none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Ⅰ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发电厂电气部分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继电保护原理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电力拖动自动控制系统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电力系统分析</a:t>
                      </a:r>
                      <a:r>
                        <a:rPr lang="en-US" altLang="x-none" sz="1400" b="1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Ⅱ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高电压技术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6" marR="9526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09" name="标题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5472112" cy="433388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latin typeface="宋体" panose="02010600030101010101" pitchFamily="2" charset="-122"/>
                <a:ea typeface="宋体" panose="02010600030101010101" pitchFamily="2" charset="-122"/>
                <a:hlinkClick r:id="rId1" action="ppaction://hlinksldjump"/>
              </a:rPr>
              <a:t>热能与动力工程</a:t>
            </a:r>
            <a:endParaRPr lang="zh-CN" altLang="en-US" sz="2400" b="1">
              <a:solidFill>
                <a:srgbClr val="1E497C"/>
              </a:solidFill>
            </a:endParaRPr>
          </a:p>
        </p:txBody>
      </p:sp>
      <p:graphicFrame>
        <p:nvGraphicFramePr>
          <p:cNvPr id="43011" name="图片占位符 43010"/>
          <p:cNvGraphicFramePr/>
          <p:nvPr>
            <p:ph type="pic"/>
          </p:nvPr>
        </p:nvGraphicFramePr>
        <p:xfrm>
          <a:off x="1403350" y="1341438"/>
          <a:ext cx="5903913" cy="5256213"/>
        </p:xfrm>
        <a:graphic>
          <a:graphicData uri="http://schemas.openxmlformats.org/drawingml/2006/table">
            <a:tbl>
              <a:tblPr/>
              <a:tblGrid>
                <a:gridCol w="1247775"/>
                <a:gridCol w="4656138"/>
              </a:tblGrid>
              <a:tr h="328613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8612">
                <a:tc rowSpan="8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电工电子技术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微机原理与接口技术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工程热力学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工程材料基础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机械设计基础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传热学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流体力学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动力测试技术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rowSpan="7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汽轮机原理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电站锅炉原理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热工过程自动控制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热力发电厂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计算机控制技术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发电厂电气设备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泵与风机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4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标题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5472112" cy="504825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latin typeface="Arial" panose="020B0604020202020204" pitchFamily="34" charset="0"/>
                <a:ea typeface="宋体" panose="02010600030101010101" pitchFamily="2" charset="-122"/>
                <a:hlinkClick r:id="rId1" action="ppaction://hlinksldjump"/>
              </a:rPr>
              <a:t>护理学</a:t>
            </a:r>
            <a:endParaRPr lang="zh-CN" altLang="en-US" sz="2400" b="1">
              <a:solidFill>
                <a:srgbClr val="1E497C"/>
              </a:solidFill>
            </a:endParaRPr>
          </a:p>
        </p:txBody>
      </p:sp>
      <p:graphicFrame>
        <p:nvGraphicFramePr>
          <p:cNvPr id="44035" name="图片占位符 44034"/>
          <p:cNvGraphicFramePr/>
          <p:nvPr>
            <p:ph type="pic"/>
          </p:nvPr>
        </p:nvGraphicFramePr>
        <p:xfrm>
          <a:off x="1331913" y="1196975"/>
          <a:ext cx="6048375" cy="5400675"/>
        </p:xfrm>
        <a:graphic>
          <a:graphicData uri="http://schemas.openxmlformats.org/drawingml/2006/table">
            <a:tbl>
              <a:tblPr/>
              <a:tblGrid>
                <a:gridCol w="1344613"/>
                <a:gridCol w="4703762"/>
              </a:tblGrid>
              <a:tr h="365125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 rowSpan="3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护理学导论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预防医学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护理心理学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rowSpan="1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健康评估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护理教育学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护理管理学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内科护理学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妇产科护理学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外科护理学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临床儿科护理学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急救护理学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社区护理学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护理学研究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护理信息学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老年护理学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标题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5472112" cy="504825"/>
          </a:xfrm>
          <a:ln/>
        </p:spPr>
        <p:txBody>
          <a:bodyPr wrap="square" anchor="ctr"/>
          <a:p>
            <a:r>
              <a:rPr lang="zh-CN" altLang="en-US" sz="2400" b="1">
                <a:solidFill>
                  <a:srgbClr val="1E497C"/>
                </a:solidFill>
                <a:latin typeface="Arial" panose="020B0604020202020204" pitchFamily="34" charset="0"/>
                <a:ea typeface="宋体" panose="02010600030101010101" pitchFamily="2" charset="-122"/>
                <a:hlinkClick r:id="rId1" action="ppaction://hlinksldjump"/>
              </a:rPr>
              <a:t>化学工程与工艺</a:t>
            </a:r>
            <a:endParaRPr lang="zh-CN" altLang="en-US" sz="2400" b="1">
              <a:solidFill>
                <a:srgbClr val="1E497C"/>
              </a:solidFill>
            </a:endParaRPr>
          </a:p>
        </p:txBody>
      </p:sp>
      <p:graphicFrame>
        <p:nvGraphicFramePr>
          <p:cNvPr id="45059" name="图片占位符 45058"/>
          <p:cNvGraphicFramePr/>
          <p:nvPr>
            <p:ph type="pic"/>
          </p:nvPr>
        </p:nvGraphicFramePr>
        <p:xfrm>
          <a:off x="1331913" y="1196975"/>
          <a:ext cx="5976938" cy="5400675"/>
        </p:xfrm>
        <a:graphic>
          <a:graphicData uri="http://schemas.openxmlformats.org/drawingml/2006/table">
            <a:tbl>
              <a:tblPr/>
              <a:tblGrid>
                <a:gridCol w="1457325"/>
                <a:gridCol w="4519613"/>
              </a:tblGrid>
              <a:tr h="338138">
                <a:tc gridSpan="2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主干课程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 rowSpan="10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专业基础课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物理化学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有机化学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化工原理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化工热力学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化学反应工程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化工分离过程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化工工艺学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化工传递过程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化工系统工程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化工原理实验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rowSpan="5"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专业课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化工过程设计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精细化工工艺学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高分子科学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过程控制与自动化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7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i="0" u="none" kern="1200" baseline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黑体" panose="02010600030101010101" pitchFamily="1" charset="-122"/>
                        </a:defRPr>
                      </a:lvl1pPr>
                      <a:lvl2pPr marL="742950" lvl="1" indent="-285750" algn="l">
                        <a:defRPr sz="1400" b="0" kern="1200"/>
                      </a:lvl2pPr>
                      <a:lvl3pPr marL="1143000" lvl="2" indent="-228600" algn="l">
                        <a:defRPr sz="1000" b="0" kern="1200"/>
                      </a:lvl3pPr>
                      <a:lvl4pPr marL="1600200" lvl="3" indent="-228600" algn="l">
                        <a:defRPr sz="1800" b="0" kern="1200">
                          <a:solidFill>
                            <a:schemeClr val="tx1"/>
                          </a:solidFill>
                          <a:ea typeface="宋体" panose="02010600030101010101" pitchFamily="2" charset="-122"/>
                        </a:defRPr>
                      </a:lvl4pPr>
                      <a:lvl5pPr marL="2057400" lvl="4" indent="-228600" algn="l">
                        <a:defRPr sz="1800" b="0" kern="1200"/>
                      </a:lvl5pPr>
                    </a:lstStyle>
                    <a:p>
                      <a:pPr marL="0" lvl="0" indent="0" algn="ctr" eaLnBrk="1" fontAlgn="ctr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催化剂工程</a:t>
                      </a:r>
                      <a:endParaRPr lang="zh-CN" altLang="en-US" sz="1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8C2043"/>
      </a:accent1>
      <a:accent2>
        <a:srgbClr val="C0504D"/>
      </a:accent2>
      <a:accent3>
        <a:srgbClr val="FFFFFF"/>
      </a:accent3>
      <a:accent4>
        <a:srgbClr val="000000"/>
      </a:accent4>
      <a:accent5>
        <a:srgbClr val="C5ABB0"/>
      </a:accent5>
      <a:accent6>
        <a:srgbClr val="AC4744"/>
      </a:accent6>
      <a:hlink>
        <a:srgbClr val="1F497D"/>
      </a:hlink>
      <a:folHlink>
        <a:srgbClr val="C00000"/>
      </a:folHlink>
    </a:clrScheme>
    <a:fontScheme name="">
      <a:majorFont>
        <a:latin typeface="黑体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默认设计模板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8C2043"/>
      </a:accent1>
      <a:accent2>
        <a:srgbClr val="C0504D"/>
      </a:accent2>
      <a:accent3>
        <a:srgbClr val="FFFFFF"/>
      </a:accent3>
      <a:accent4>
        <a:srgbClr val="000000"/>
      </a:accent4>
      <a:accent5>
        <a:srgbClr val="C5ABB0"/>
      </a:accent5>
      <a:accent6>
        <a:srgbClr val="AC4744"/>
      </a:accent6>
      <a:hlink>
        <a:srgbClr val="1F497D"/>
      </a:hlink>
      <a:folHlink>
        <a:srgbClr val="C00000"/>
      </a:folHlink>
    </a:clrScheme>
    <a:fontScheme name="">
      <a:majorFont>
        <a:latin typeface="黑体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黑体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5299</Words>
  <Application>WPS 演示</Application>
  <PresentationFormat>全屏显示(4:3)</PresentationFormat>
  <Paragraphs>1279</Paragraphs>
  <Slides>45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45</vt:i4>
      </vt:variant>
    </vt:vector>
  </HeadingPairs>
  <TitlesOfParts>
    <vt:vector size="60" baseType="lpstr">
      <vt:lpstr>Arial</vt:lpstr>
      <vt:lpstr>宋体</vt:lpstr>
      <vt:lpstr>Wingdings</vt:lpstr>
      <vt:lpstr>隶书</vt:lpstr>
      <vt:lpstr>黑体</vt:lpstr>
      <vt:lpstr>Georgia</vt:lpstr>
      <vt:lpstr>微软雅黑</vt:lpstr>
      <vt:lpstr>楷体</vt:lpstr>
      <vt:lpstr>华文新魏</vt:lpstr>
      <vt:lpstr>楷体_GB2312</vt:lpstr>
      <vt:lpstr>Times New Roman</vt:lpstr>
      <vt:lpstr>Arial Unicode MS</vt:lpstr>
      <vt:lpstr>1_默认设计模板</vt:lpstr>
      <vt:lpstr>2_默认设计模板</vt:lpstr>
      <vt:lpstr>3_默认设计模板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ECEIBS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recco</dc:creator>
  <cp:lastModifiedBy>Administrator</cp:lastModifiedBy>
  <cp:revision>954</cp:revision>
  <dcterms:created xsi:type="dcterms:W3CDTF">2009-03-03T07:45:53Z</dcterms:created>
  <dcterms:modified xsi:type="dcterms:W3CDTF">2018-03-07T03:23:59Z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